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9" r:id="rId6"/>
    <p:sldId id="261" r:id="rId7"/>
    <p:sldId id="267" r:id="rId8"/>
    <p:sldId id="268" r:id="rId9"/>
    <p:sldId id="270" r:id="rId10"/>
    <p:sldId id="271" r:id="rId11"/>
    <p:sldId id="272" r:id="rId12"/>
    <p:sldId id="274" r:id="rId13"/>
    <p:sldId id="273" r:id="rId14"/>
    <p:sldId id="262" r:id="rId15"/>
    <p:sldId id="263" r:id="rId16"/>
    <p:sldId id="260" r:id="rId17"/>
    <p:sldId id="276" r:id="rId18"/>
    <p:sldId id="264" r:id="rId19"/>
    <p:sldId id="277" r:id="rId20"/>
    <p:sldId id="279" r:id="rId21"/>
    <p:sldId id="265" r:id="rId22"/>
    <p:sldId id="278" r:id="rId23"/>
  </p:sldIdLst>
  <p:sldSz cx="9144000" cy="6858000" type="screen4x3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F5FB"/>
    <a:srgbClr val="1AEDF8"/>
    <a:srgbClr val="77943C"/>
    <a:srgbClr val="CC0000"/>
    <a:srgbClr val="FF9900"/>
    <a:srgbClr val="FCD5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82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/>
              <a:t>Faça clique para editar o estilo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FC362-2B6F-4486-B9F4-A8AEF650FA47}" type="datetimeFigureOut">
              <a:rPr lang="pt-PT" smtClean="0"/>
              <a:pPr/>
              <a:t>23/09/2023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C17DB-2798-4446-942B-80902C920803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FC362-2B6F-4486-B9F4-A8AEF650FA47}" type="datetimeFigureOut">
              <a:rPr lang="pt-PT" smtClean="0"/>
              <a:pPr/>
              <a:t>23/09/2023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C17DB-2798-4446-942B-80902C920803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FC362-2B6F-4486-B9F4-A8AEF650FA47}" type="datetimeFigureOut">
              <a:rPr lang="pt-PT" smtClean="0"/>
              <a:pPr/>
              <a:t>23/09/2023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C17DB-2798-4446-942B-80902C920803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FC362-2B6F-4486-B9F4-A8AEF650FA47}" type="datetimeFigureOut">
              <a:rPr lang="pt-PT" smtClean="0"/>
              <a:pPr/>
              <a:t>23/09/2023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C17DB-2798-4446-942B-80902C920803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FC362-2B6F-4486-B9F4-A8AEF650FA47}" type="datetimeFigureOut">
              <a:rPr lang="pt-PT" smtClean="0"/>
              <a:pPr/>
              <a:t>23/09/2023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C17DB-2798-4446-942B-80902C920803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FC362-2B6F-4486-B9F4-A8AEF650FA47}" type="datetimeFigureOut">
              <a:rPr lang="pt-PT" smtClean="0"/>
              <a:pPr/>
              <a:t>23/09/2023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C17DB-2798-4446-942B-80902C920803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FC362-2B6F-4486-B9F4-A8AEF650FA47}" type="datetimeFigureOut">
              <a:rPr lang="pt-PT" smtClean="0"/>
              <a:pPr/>
              <a:t>23/09/2023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C17DB-2798-4446-942B-80902C920803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FC362-2B6F-4486-B9F4-A8AEF650FA47}" type="datetimeFigureOut">
              <a:rPr lang="pt-PT" smtClean="0"/>
              <a:pPr/>
              <a:t>23/09/2023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C17DB-2798-4446-942B-80902C920803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FC362-2B6F-4486-B9F4-A8AEF650FA47}" type="datetimeFigureOut">
              <a:rPr lang="pt-PT" smtClean="0"/>
              <a:pPr/>
              <a:t>23/09/2023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C17DB-2798-4446-942B-80902C920803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FC362-2B6F-4486-B9F4-A8AEF650FA47}" type="datetimeFigureOut">
              <a:rPr lang="pt-PT" smtClean="0"/>
              <a:pPr/>
              <a:t>23/09/2023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C17DB-2798-4446-942B-80902C920803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FC362-2B6F-4486-B9F4-A8AEF650FA47}" type="datetimeFigureOut">
              <a:rPr lang="pt-PT" smtClean="0"/>
              <a:pPr/>
              <a:t>23/09/2023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C17DB-2798-4446-942B-80902C920803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8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FC362-2B6F-4486-B9F4-A8AEF650FA47}" type="datetimeFigureOut">
              <a:rPr lang="pt-PT" smtClean="0"/>
              <a:pPr/>
              <a:t>23/09/2023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1C17DB-2798-4446-942B-80902C920803}" type="slidenum">
              <a:rPr lang="pt-PT" smtClean="0"/>
              <a:pPr/>
              <a:t>‹nº›</a:t>
            </a:fld>
            <a:endParaRPr lang="pt-PT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383E4180-F285-4A2E-B9DD-2617DD8134B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400" y="5696490"/>
            <a:ext cx="1244600" cy="1155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6">
                <a:lumMod val="20000"/>
                <a:lumOff val="80000"/>
              </a:schemeClr>
            </a:gs>
            <a:gs pos="83000">
              <a:schemeClr val="accent1">
                <a:lumMod val="20000"/>
                <a:lumOff val="80000"/>
              </a:schemeClr>
            </a:gs>
            <a:gs pos="100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recém nascido.jpeg"/>
          <p:cNvPicPr/>
          <p:nvPr/>
        </p:nvPicPr>
        <p:blipFill rotWithShape="1">
          <a:blip r:embed="rId2" cstate="print"/>
          <a:srcRect l="6577"/>
          <a:stretch/>
        </p:blipFill>
        <p:spPr bwMode="auto">
          <a:xfrm>
            <a:off x="1259632" y="1340768"/>
            <a:ext cx="6840760" cy="43204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ângulo 4"/>
          <p:cNvSpPr/>
          <p:nvPr/>
        </p:nvSpPr>
        <p:spPr>
          <a:xfrm>
            <a:off x="1029599" y="332656"/>
            <a:ext cx="7130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t-PT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Campanha de ADVENTO</a:t>
            </a:r>
          </a:p>
        </p:txBody>
      </p:sp>
      <p:sp>
        <p:nvSpPr>
          <p:cNvPr id="6" name="Rectângulo 5"/>
          <p:cNvSpPr/>
          <p:nvPr/>
        </p:nvSpPr>
        <p:spPr>
          <a:xfrm>
            <a:off x="1390570" y="5661248"/>
            <a:ext cx="66170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t-PT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NATAL = NASCIMENTO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ta: Pentágono 3">
            <a:extLst>
              <a:ext uri="{FF2B5EF4-FFF2-40B4-BE49-F238E27FC236}">
                <a16:creationId xmlns:a16="http://schemas.microsoft.com/office/drawing/2014/main" id="{51F10E16-684F-F2F8-77EF-A9FE8523D7B6}"/>
              </a:ext>
            </a:extLst>
          </p:cNvPr>
          <p:cNvSpPr/>
          <p:nvPr/>
        </p:nvSpPr>
        <p:spPr>
          <a:xfrm>
            <a:off x="2411760" y="476672"/>
            <a:ext cx="5832648" cy="1490464"/>
          </a:xfrm>
          <a:prstGeom prst="homePlate">
            <a:avLst/>
          </a:prstGeom>
          <a:noFill/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6" name="Gráfico 5" descr="Distintivo 1 destaque">
            <a:extLst>
              <a:ext uri="{FF2B5EF4-FFF2-40B4-BE49-F238E27FC236}">
                <a16:creationId xmlns:a16="http://schemas.microsoft.com/office/drawing/2014/main" id="{8279AFD9-87ED-E0EE-83B5-F7424360CA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608" y="764704"/>
            <a:ext cx="1202432" cy="1202432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F9094D-F8EA-A433-04E0-6D3B0A283E4B}"/>
              </a:ext>
            </a:extLst>
          </p:cNvPr>
          <p:cNvSpPr txBox="1"/>
          <p:nvPr/>
        </p:nvSpPr>
        <p:spPr>
          <a:xfrm>
            <a:off x="2627784" y="663134"/>
            <a:ext cx="4572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kumimoji="0" lang="pt-PT" sz="3200" b="1" i="0" u="none" strike="noStrike" cap="none" normalizeH="0" baseline="0" dirty="0">
                <a:ln>
                  <a:noFill/>
                </a:ln>
                <a:solidFill>
                  <a:srgbClr val="373737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«ver com os olhos do corpo»</a:t>
            </a:r>
            <a:endParaRPr lang="pt-PT" sz="3200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2406D53A-F90F-B7B7-1573-30A24A9366FD}"/>
              </a:ext>
            </a:extLst>
          </p:cNvPr>
          <p:cNvSpPr txBox="1"/>
          <p:nvPr/>
        </p:nvSpPr>
        <p:spPr>
          <a:xfrm>
            <a:off x="566428" y="2224548"/>
            <a:ext cx="8011144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PT" sz="3200" b="1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“Cada um com as perguntas que traz, com as experiências que transporta, com a situação real que vive é chamado a ver Deus. A ver Deus naquele Menino de carne e osso, naquela criança, naquele Filho que nos foi dado.</a:t>
            </a:r>
            <a:r>
              <a:rPr lang="pt-PT" sz="3200" b="1" dirty="0">
                <a:latin typeface="Verdana" panose="020B0604030504040204" pitchFamily="34" charset="0"/>
                <a:ea typeface="Verdana" panose="020B0604030504040204" pitchFamily="34" charset="0"/>
              </a:rPr>
              <a:t>”</a:t>
            </a:r>
            <a:r>
              <a:rPr lang="pt-PT" sz="3200" b="1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pt-PT" sz="32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95474C76-1DCD-0B6C-9FB3-767901E261C2}"/>
              </a:ext>
            </a:extLst>
          </p:cNvPr>
          <p:cNvSpPr txBox="1"/>
          <p:nvPr/>
        </p:nvSpPr>
        <p:spPr>
          <a:xfrm>
            <a:off x="3779912" y="6137430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/>
              <a:t>D. José Tolentino de Mendonça</a:t>
            </a:r>
          </a:p>
        </p:txBody>
      </p:sp>
    </p:spTree>
    <p:extLst>
      <p:ext uri="{BB962C8B-B14F-4D97-AF65-F5344CB8AC3E}">
        <p14:creationId xmlns:p14="http://schemas.microsoft.com/office/powerpoint/2010/main" val="985901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ta: Pentágono 3">
            <a:extLst>
              <a:ext uri="{FF2B5EF4-FFF2-40B4-BE49-F238E27FC236}">
                <a16:creationId xmlns:a16="http://schemas.microsoft.com/office/drawing/2014/main" id="{51F10E16-684F-F2F8-77EF-A9FE8523D7B6}"/>
              </a:ext>
            </a:extLst>
          </p:cNvPr>
          <p:cNvSpPr/>
          <p:nvPr/>
        </p:nvSpPr>
        <p:spPr>
          <a:xfrm>
            <a:off x="2361747" y="566882"/>
            <a:ext cx="5832648" cy="1490464"/>
          </a:xfrm>
          <a:prstGeom prst="homePlate">
            <a:avLst/>
          </a:prstGeom>
          <a:noFill/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3" name="Gráfico 2" descr="Distintivo destaque">
            <a:extLst>
              <a:ext uri="{FF2B5EF4-FFF2-40B4-BE49-F238E27FC236}">
                <a16:creationId xmlns:a16="http://schemas.microsoft.com/office/drawing/2014/main" id="{04FCB628-F58C-FB98-5DD5-AA524A905A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4404" y="476672"/>
            <a:ext cx="1490464" cy="1490464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1A31E244-BC66-85EA-B6A6-9A1D0B77B27E}"/>
              </a:ext>
            </a:extLst>
          </p:cNvPr>
          <p:cNvSpPr txBox="1"/>
          <p:nvPr/>
        </p:nvSpPr>
        <p:spPr>
          <a:xfrm>
            <a:off x="2483768" y="760239"/>
            <a:ext cx="5400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kumimoji="0" lang="pt-PT" sz="2400" b="1" i="0" u="none" strike="noStrike" cap="none" normalizeH="0" baseline="0" dirty="0">
                <a:ln>
                  <a:noFill/>
                </a:ln>
                <a:solidFill>
                  <a:srgbClr val="37373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«a ligação que existe entre a Encarnação do Filho de Deus e a Eucaristia</a:t>
            </a:r>
            <a:r>
              <a:rPr kumimoji="0" lang="pt-PT" sz="2400" b="0" i="0" u="none" strike="noStrike" cap="none" normalizeH="0" baseline="0" dirty="0">
                <a:ln>
                  <a:noFill/>
                </a:ln>
                <a:solidFill>
                  <a:srgbClr val="37373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.»</a:t>
            </a:r>
            <a:endParaRPr lang="pt-PT" sz="2400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0400FEC0-DF55-7226-ACCA-E97BE1EF68B7}"/>
              </a:ext>
            </a:extLst>
          </p:cNvPr>
          <p:cNvSpPr txBox="1"/>
          <p:nvPr/>
        </p:nvSpPr>
        <p:spPr>
          <a:xfrm>
            <a:off x="874404" y="2327673"/>
            <a:ext cx="751402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PT" sz="3200" b="1" dirty="0">
                <a:latin typeface="Verdana" panose="020B0604030504040204" pitchFamily="34" charset="0"/>
                <a:ea typeface="Verdana" panose="020B0604030504040204" pitchFamily="34" charset="0"/>
              </a:rPr>
              <a:t>«</a:t>
            </a:r>
            <a:r>
              <a:rPr lang="pt-PT" sz="3200" b="1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Jesus não vem apenas ao encontro da Humanidade, vem ao encontro de mim, de ti, de cada um de nós (…)</a:t>
            </a:r>
            <a:endParaRPr lang="pt-PT" sz="32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pt-PT" sz="3200" b="1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Somos chamados a descobrir que em Jesus começa um tempo qualitativamente novo</a:t>
            </a:r>
            <a:r>
              <a:rPr lang="pt-PT" sz="3200" b="1" dirty="0">
                <a:latin typeface="Verdana" panose="020B0604030504040204" pitchFamily="34" charset="0"/>
                <a:ea typeface="Verdana" panose="020B0604030504040204" pitchFamily="34" charset="0"/>
              </a:rPr>
              <a:t>.»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3FF57615-2C1B-9891-A9C5-02F1AD953852}"/>
              </a:ext>
            </a:extLst>
          </p:cNvPr>
          <p:cNvSpPr txBox="1"/>
          <p:nvPr/>
        </p:nvSpPr>
        <p:spPr>
          <a:xfrm>
            <a:off x="3779912" y="6137430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/>
              <a:t>D. José Tolentino de Mendonça</a:t>
            </a:r>
          </a:p>
        </p:txBody>
      </p:sp>
    </p:spTree>
    <p:extLst>
      <p:ext uri="{BB962C8B-B14F-4D97-AF65-F5344CB8AC3E}">
        <p14:creationId xmlns:p14="http://schemas.microsoft.com/office/powerpoint/2010/main" val="4004763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ta: Pentágono 3">
            <a:extLst>
              <a:ext uri="{FF2B5EF4-FFF2-40B4-BE49-F238E27FC236}">
                <a16:creationId xmlns:a16="http://schemas.microsoft.com/office/drawing/2014/main" id="{51F10E16-684F-F2F8-77EF-A9FE8523D7B6}"/>
              </a:ext>
            </a:extLst>
          </p:cNvPr>
          <p:cNvSpPr/>
          <p:nvPr/>
        </p:nvSpPr>
        <p:spPr>
          <a:xfrm>
            <a:off x="2361747" y="566882"/>
            <a:ext cx="5832648" cy="1490464"/>
          </a:xfrm>
          <a:prstGeom prst="homePlate">
            <a:avLst/>
          </a:prstGeom>
          <a:noFill/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3" name="Gráfico 2" descr="Distintivo destaque">
            <a:extLst>
              <a:ext uri="{FF2B5EF4-FFF2-40B4-BE49-F238E27FC236}">
                <a16:creationId xmlns:a16="http://schemas.microsoft.com/office/drawing/2014/main" id="{04FCB628-F58C-FB98-5DD5-AA524A905A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4404" y="476672"/>
            <a:ext cx="1490464" cy="1490464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1A31E244-BC66-85EA-B6A6-9A1D0B77B27E}"/>
              </a:ext>
            </a:extLst>
          </p:cNvPr>
          <p:cNvSpPr txBox="1"/>
          <p:nvPr/>
        </p:nvSpPr>
        <p:spPr>
          <a:xfrm>
            <a:off x="2483768" y="760239"/>
            <a:ext cx="5400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kumimoji="0" lang="pt-PT" sz="2400" b="1" i="0" u="none" strike="noStrike" cap="none" normalizeH="0" baseline="0" dirty="0">
                <a:ln>
                  <a:noFill/>
                </a:ln>
                <a:solidFill>
                  <a:srgbClr val="37373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«a ligação que existe entre a Encarnação do Filho de Deus e a Eucaristia</a:t>
            </a:r>
            <a:r>
              <a:rPr kumimoji="0" lang="pt-PT" sz="2400" b="0" i="0" u="none" strike="noStrike" cap="none" normalizeH="0" baseline="0" dirty="0">
                <a:ln>
                  <a:noFill/>
                </a:ln>
                <a:solidFill>
                  <a:srgbClr val="37373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.»</a:t>
            </a:r>
            <a:endParaRPr lang="pt-PT" sz="2400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0400FEC0-DF55-7226-ACCA-E97BE1EF68B7}"/>
              </a:ext>
            </a:extLst>
          </p:cNvPr>
          <p:cNvSpPr txBox="1"/>
          <p:nvPr/>
        </p:nvSpPr>
        <p:spPr>
          <a:xfrm>
            <a:off x="874403" y="2479673"/>
            <a:ext cx="7319991" cy="3236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PT" sz="2800" b="1" dirty="0">
                <a:latin typeface="Verdana" panose="020B0604030504040204" pitchFamily="34" charset="0"/>
                <a:ea typeface="Verdana" panose="020B0604030504040204" pitchFamily="34" charset="0"/>
              </a:rPr>
              <a:t>«Muitas vezes e de muitos modos falou Deus antigamente aos nossos pais, pelos Profetas. Nestes dias, que são os últimos, falou-nos por seu Filho.» </a:t>
            </a:r>
            <a:r>
              <a:rPr lang="pt-PT" sz="2800" dirty="0">
                <a:latin typeface="Verdana" panose="020B0604030504040204" pitchFamily="34" charset="0"/>
                <a:ea typeface="Verdana" panose="020B0604030504040204" pitchFamily="34" charset="0"/>
              </a:rPr>
              <a:t>(Carta aos Hebreus)</a:t>
            </a:r>
          </a:p>
        </p:txBody>
      </p:sp>
    </p:spTree>
    <p:extLst>
      <p:ext uri="{BB962C8B-B14F-4D97-AF65-F5344CB8AC3E}">
        <p14:creationId xmlns:p14="http://schemas.microsoft.com/office/powerpoint/2010/main" val="58440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ta: Pentágono 3">
            <a:extLst>
              <a:ext uri="{FF2B5EF4-FFF2-40B4-BE49-F238E27FC236}">
                <a16:creationId xmlns:a16="http://schemas.microsoft.com/office/drawing/2014/main" id="{51F10E16-684F-F2F8-77EF-A9FE8523D7B6}"/>
              </a:ext>
            </a:extLst>
          </p:cNvPr>
          <p:cNvSpPr/>
          <p:nvPr/>
        </p:nvSpPr>
        <p:spPr>
          <a:xfrm>
            <a:off x="2361747" y="566882"/>
            <a:ext cx="5832648" cy="1490464"/>
          </a:xfrm>
          <a:prstGeom prst="homePlate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0400FEC0-DF55-7226-ACCA-E97BE1EF68B7}"/>
              </a:ext>
            </a:extLst>
          </p:cNvPr>
          <p:cNvSpPr txBox="1"/>
          <p:nvPr/>
        </p:nvSpPr>
        <p:spPr>
          <a:xfrm>
            <a:off x="755576" y="2301206"/>
            <a:ext cx="7704855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PT" sz="3200" b="1" dirty="0">
                <a:latin typeface="Verdana" panose="020B0604030504040204" pitchFamily="34" charset="0"/>
                <a:ea typeface="Verdana" panose="020B0604030504040204" pitchFamily="34" charset="0"/>
              </a:rPr>
              <a:t>O «</a:t>
            </a:r>
            <a:r>
              <a:rPr lang="pt-PT" sz="3200" b="1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desafio é precisamente a compreensão de que o Natal de Jesus nos compromete</a:t>
            </a:r>
            <a:r>
              <a:rPr lang="pt-PT" sz="3200" b="1" dirty="0">
                <a:latin typeface="Verdana" panose="020B0604030504040204" pitchFamily="34" charset="0"/>
                <a:ea typeface="Verdana" panose="020B0604030504040204" pitchFamily="34" charset="0"/>
              </a:rPr>
              <a:t> na construção de uma sociedade mais justa e mais fraterna, com menos desigualdade, menos indiferença e menos solidão.»</a:t>
            </a:r>
            <a:endParaRPr lang="pt-PT" sz="3200" b="1" i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B356B0E-1D9B-3E26-4954-7BF2716DC034}"/>
              </a:ext>
            </a:extLst>
          </p:cNvPr>
          <p:cNvSpPr txBox="1"/>
          <p:nvPr/>
        </p:nvSpPr>
        <p:spPr>
          <a:xfrm>
            <a:off x="2366320" y="711949"/>
            <a:ext cx="537860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PT" sz="2400" b="1" dirty="0">
                <a:solidFill>
                  <a:srgbClr val="373737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O</a:t>
            </a:r>
            <a:r>
              <a:rPr kumimoji="0" lang="pt-PT" sz="2400" b="1" i="0" u="none" strike="noStrike" cap="none" normalizeH="0" baseline="0" dirty="0">
                <a:ln>
                  <a:noFill/>
                </a:ln>
                <a:solidFill>
                  <a:srgbClr val="37373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 Presépio foi formado e vivido pelos que estavam presentes.</a:t>
            </a:r>
            <a:endParaRPr lang="pt-PT" sz="2400" dirty="0"/>
          </a:p>
        </p:txBody>
      </p:sp>
      <p:pic>
        <p:nvPicPr>
          <p:cNvPr id="8" name="Gráfico 7" descr="Distintivo 3 destaque">
            <a:extLst>
              <a:ext uri="{FF2B5EF4-FFF2-40B4-BE49-F238E27FC236}">
                <a16:creationId xmlns:a16="http://schemas.microsoft.com/office/drawing/2014/main" id="{FF542A20-947D-0AAB-3711-1A46CFFD04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9605" y="598622"/>
            <a:ext cx="1346448" cy="1346448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9B6412E8-DD9A-6362-ECBE-8DE32CD11EFB}"/>
              </a:ext>
            </a:extLst>
          </p:cNvPr>
          <p:cNvSpPr txBox="1"/>
          <p:nvPr/>
        </p:nvSpPr>
        <p:spPr>
          <a:xfrm>
            <a:off x="3565194" y="5915218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/>
              <a:t>D. José Tolentino de Mendonça</a:t>
            </a:r>
          </a:p>
        </p:txBody>
      </p:sp>
    </p:spTree>
    <p:extLst>
      <p:ext uri="{BB962C8B-B14F-4D97-AF65-F5344CB8AC3E}">
        <p14:creationId xmlns:p14="http://schemas.microsoft.com/office/powerpoint/2010/main" val="1702880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467544" y="548680"/>
            <a:ext cx="8244408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3200" b="1" i="0" u="none" strike="noStrike" cap="none" normalizeH="0" baseline="0" dirty="0">
                <a:ln>
                  <a:noFill/>
                </a:ln>
                <a:solidFill>
                  <a:srgbClr val="373737"/>
                </a:solidFill>
                <a:effectLst/>
                <a:ea typeface="Times New Roman" pitchFamily="18" charset="0"/>
                <a:cs typeface="Times New Roman" pitchFamily="18" charset="0"/>
              </a:rPr>
              <a:t>“Armar o Presépio em nossas casas ajuda-nos a reviver a história sucedida em Belém. Naturalmente os Evangelhos continuam a ser a fonte, que nos permite conhecer e meditar aquele Acontecimento; mas, a sua representação no Presépio ajuda a imaginar as várias cenas, estimula os afetos, convida a sentir-nos envolvidos na história da salvação, contemporâneos daquele evento que se torna vivo e atual nos mais variados contextos históricos e culturais.” </a:t>
            </a:r>
            <a:endParaRPr kumimoji="0" lang="pt-PT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3463D0E-6B6E-681B-4E5E-ACC59C1526C4}"/>
              </a:ext>
            </a:extLst>
          </p:cNvPr>
          <p:cNvSpPr txBox="1"/>
          <p:nvPr/>
        </p:nvSpPr>
        <p:spPr>
          <a:xfrm>
            <a:off x="3131840" y="5966400"/>
            <a:ext cx="42124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dirty="0"/>
              <a:t>Papa Francisco, </a:t>
            </a:r>
          </a:p>
          <a:p>
            <a:pPr algn="ctr"/>
            <a:r>
              <a:rPr lang="pt-PT" dirty="0"/>
              <a:t>Carta apostólica </a:t>
            </a:r>
            <a:r>
              <a:rPr lang="pt-PT" i="1" dirty="0"/>
              <a:t>ADMIRABILE SIGNUM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395536" y="3017857"/>
            <a:ext cx="8208912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2600" b="1" i="0" u="none" strike="noStrike" cap="none" normalizeH="0" baseline="0" dirty="0">
                <a:ln>
                  <a:noFill/>
                </a:ln>
                <a:solidFill>
                  <a:srgbClr val="373737"/>
                </a:solidFill>
                <a:effectLst/>
                <a:ea typeface="Times New Roman" pitchFamily="18" charset="0"/>
                <a:cs typeface="Times New Roman" pitchFamily="18" charset="0"/>
              </a:rPr>
              <a:t>“Uma grande emoção se deveria apoderar de nós, ao colocarmos no Presépio as montanhas, os riachos, as ovelhas e os pastores! Pois assim lembramos, como preanunciaram os profetas, que toda a criação participa na festa da vinda do Messias.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2600" b="1" i="0" u="none" strike="noStrike" cap="none" normalizeH="0" baseline="0" dirty="0">
                <a:ln>
                  <a:noFill/>
                </a:ln>
                <a:solidFill>
                  <a:srgbClr val="373737"/>
                </a:solidFill>
                <a:effectLst/>
                <a:ea typeface="Times New Roman" pitchFamily="18" charset="0"/>
                <a:cs typeface="Times New Roman" pitchFamily="18" charset="0"/>
              </a:rPr>
              <a:t> Os anjos e a estrela-cometa são o sinal de que também nós somos chamados a pôr-nos a caminho para ir até à gruta adorar o Senhor.”</a:t>
            </a:r>
            <a:endParaRPr kumimoji="0" lang="pt-PT" sz="2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5" name="Imagem 4" descr="construção de presépi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88640"/>
            <a:ext cx="3768553" cy="2826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ângulo 5"/>
          <p:cNvSpPr/>
          <p:nvPr/>
        </p:nvSpPr>
        <p:spPr>
          <a:xfrm>
            <a:off x="4427984" y="404664"/>
            <a:ext cx="211955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600" b="1" dirty="0">
                <a:solidFill>
                  <a:srgbClr val="373737"/>
                </a:solidFill>
                <a:ea typeface="Times New Roman" pitchFamily="18" charset="0"/>
                <a:cs typeface="Times New Roman" pitchFamily="18" charset="0"/>
              </a:rPr>
              <a:t>as montanhas</a:t>
            </a:r>
            <a:endParaRPr lang="pt-PT" sz="2600" b="1" dirty="0"/>
          </a:p>
        </p:txBody>
      </p:sp>
      <p:sp>
        <p:nvSpPr>
          <p:cNvPr id="7" name="Rectângulo 6"/>
          <p:cNvSpPr/>
          <p:nvPr/>
        </p:nvSpPr>
        <p:spPr>
          <a:xfrm>
            <a:off x="6660232" y="1268760"/>
            <a:ext cx="156966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600" b="1" dirty="0">
                <a:solidFill>
                  <a:srgbClr val="373737"/>
                </a:solidFill>
                <a:ea typeface="Times New Roman" pitchFamily="18" charset="0"/>
                <a:cs typeface="Times New Roman" pitchFamily="18" charset="0"/>
              </a:rPr>
              <a:t>os riachos</a:t>
            </a:r>
            <a:endParaRPr lang="pt-PT" sz="2600" b="1" dirty="0"/>
          </a:p>
        </p:txBody>
      </p:sp>
      <p:sp>
        <p:nvSpPr>
          <p:cNvPr id="8" name="Rectângulo 7"/>
          <p:cNvSpPr/>
          <p:nvPr/>
        </p:nvSpPr>
        <p:spPr>
          <a:xfrm>
            <a:off x="5148064" y="2204864"/>
            <a:ext cx="369171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600" b="1" dirty="0">
                <a:solidFill>
                  <a:srgbClr val="373737"/>
                </a:solidFill>
                <a:ea typeface="Times New Roman" pitchFamily="18" charset="0"/>
                <a:cs typeface="Times New Roman" pitchFamily="18" charset="0"/>
              </a:rPr>
              <a:t>as ovelhas e os pastores! </a:t>
            </a:r>
            <a:endParaRPr lang="pt-PT" sz="2600" b="1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E6AD3D7E-8D66-49B5-0A84-EFDEC598992A}"/>
              </a:ext>
            </a:extLst>
          </p:cNvPr>
          <p:cNvSpPr txBox="1"/>
          <p:nvPr/>
        </p:nvSpPr>
        <p:spPr>
          <a:xfrm>
            <a:off x="3131840" y="5966400"/>
            <a:ext cx="42124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dirty="0"/>
              <a:t>Papa Francisco, </a:t>
            </a:r>
          </a:p>
          <a:p>
            <a:pPr algn="ctr"/>
            <a:r>
              <a:rPr lang="pt-PT" dirty="0"/>
              <a:t>Carta apostólica </a:t>
            </a:r>
            <a:r>
              <a:rPr lang="pt-PT" i="1" dirty="0"/>
              <a:t>ADMIRABILE SIGNUM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sp>
        <p:nvSpPr>
          <p:cNvPr id="8" name="Rectângulo 7"/>
          <p:cNvSpPr/>
          <p:nvPr/>
        </p:nvSpPr>
        <p:spPr>
          <a:xfrm>
            <a:off x="423410" y="188640"/>
            <a:ext cx="54085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pt-PT" sz="4000" b="1" i="0" u="none" strike="noStrike" cap="none" normalizeH="0" baseline="0" dirty="0">
                <a:ln>
                  <a:noFill/>
                </a:ln>
                <a:solidFill>
                  <a:srgbClr val="1E293B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Construir o presépio é… </a:t>
            </a:r>
            <a:endParaRPr lang="pt-PT" sz="4000" b="1" dirty="0"/>
          </a:p>
        </p:txBody>
      </p:sp>
      <p:sp>
        <p:nvSpPr>
          <p:cNvPr id="10" name="Rectângulo 9"/>
          <p:cNvSpPr/>
          <p:nvPr/>
        </p:nvSpPr>
        <p:spPr>
          <a:xfrm>
            <a:off x="491665" y="1082713"/>
            <a:ext cx="52720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800" b="1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… </a:t>
            </a:r>
            <a:r>
              <a:rPr kumimoji="0" lang="pt-PT" sz="2800" b="1" i="1" u="none" strike="noStrike" cap="none" normalizeH="0" baseline="0" dirty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celebrar a proximidade de Deus.</a:t>
            </a:r>
            <a:endParaRPr lang="pt-PT" sz="2800" b="1" i="1" dirty="0"/>
          </a:p>
        </p:txBody>
      </p:sp>
      <p:sp>
        <p:nvSpPr>
          <p:cNvPr id="11" name="Rectângulo 10"/>
          <p:cNvSpPr/>
          <p:nvPr/>
        </p:nvSpPr>
        <p:spPr>
          <a:xfrm>
            <a:off x="1275347" y="1721923"/>
            <a:ext cx="50292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800" b="1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… </a:t>
            </a:r>
            <a:r>
              <a:rPr kumimoji="0" lang="pt-PT" sz="2800" b="1" i="1" u="none" strike="noStrike" cap="none" normalizeH="0" baseline="0" dirty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redescobrir que Deus é real, concreto, vivo e palpitante.</a:t>
            </a:r>
            <a:endParaRPr lang="pt-PT" sz="2800" b="1" i="1" dirty="0"/>
          </a:p>
        </p:txBody>
      </p:sp>
      <p:sp>
        <p:nvSpPr>
          <p:cNvPr id="12" name="Rectângulo 11"/>
          <p:cNvSpPr/>
          <p:nvPr/>
        </p:nvSpPr>
        <p:spPr>
          <a:xfrm>
            <a:off x="575296" y="2766174"/>
            <a:ext cx="79934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800" b="1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… </a:t>
            </a:r>
            <a:r>
              <a:rPr kumimoji="0" lang="pt-PT" sz="2800" b="1" i="1" u="none" strike="noStrike" cap="none" normalizeH="0" baseline="0" dirty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compreender que o Amor humilde</a:t>
            </a:r>
            <a:r>
              <a:rPr kumimoji="0" lang="pt-PT" sz="2800" b="1" i="1" u="none" strike="noStrike" cap="none" normalizeH="0" dirty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kumimoji="0" lang="pt-PT" sz="2800" b="1" i="1" u="none" strike="noStrike" cap="none" normalizeH="0" baseline="0" dirty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desceu até nós. </a:t>
            </a:r>
            <a:endParaRPr lang="pt-PT" sz="2800" b="1" i="1" dirty="0"/>
          </a:p>
        </p:txBody>
      </p:sp>
      <p:sp>
        <p:nvSpPr>
          <p:cNvPr id="13" name="Rectângulo 12"/>
          <p:cNvSpPr/>
          <p:nvPr/>
        </p:nvSpPr>
        <p:spPr>
          <a:xfrm>
            <a:off x="1095813" y="3429000"/>
            <a:ext cx="804470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4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… </a:t>
            </a:r>
            <a:r>
              <a:rPr lang="pt-PT" sz="2800" b="1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tomar consciência de </a:t>
            </a:r>
            <a:r>
              <a:rPr kumimoji="0" lang="pt-PT" sz="2800" b="1" i="1" u="none" strike="noStrike" cap="none" normalizeH="0" baseline="0" dirty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que Deus nasceu entre nós, e se fez homem</a:t>
            </a:r>
            <a:r>
              <a:rPr lang="pt-PT" sz="2800" b="1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 e que nos acompanha no dia a dia.</a:t>
            </a:r>
            <a:endParaRPr lang="pt-PT" sz="2800" b="1" i="1" dirty="0"/>
          </a:p>
        </p:txBody>
      </p:sp>
      <p:sp>
        <p:nvSpPr>
          <p:cNvPr id="14" name="Rectângulo 13"/>
          <p:cNvSpPr/>
          <p:nvPr/>
        </p:nvSpPr>
        <p:spPr>
          <a:xfrm>
            <a:off x="1676818" y="4629455"/>
            <a:ext cx="716779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800" b="1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… descobrir que, na</a:t>
            </a:r>
            <a:r>
              <a:rPr kumimoji="0" lang="pt-PT" sz="2800" b="1" i="1" u="none" strike="noStrike" cap="none" normalizeH="0" baseline="0" dirty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vida de todos os dias</a:t>
            </a:r>
            <a:r>
              <a:rPr lang="pt-PT" sz="2800" b="1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, </a:t>
            </a:r>
            <a:r>
              <a:rPr kumimoji="0" lang="pt-PT" sz="2800" b="1" i="1" u="none" strike="noStrike" cap="none" normalizeH="0" baseline="0" dirty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não estamos sós</a:t>
            </a:r>
            <a:r>
              <a:rPr kumimoji="0" lang="pt-PT" sz="2800" b="1" i="1" u="none" strike="noStrike" cap="none" normalizeH="0" dirty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pois </a:t>
            </a:r>
            <a:r>
              <a:rPr kumimoji="0" lang="pt-PT" sz="2800" b="1" i="1" u="none" strike="noStrike" cap="none" normalizeH="0" baseline="0" dirty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Deus habita no meio de nós. </a:t>
            </a:r>
            <a:endParaRPr lang="pt-PT" sz="2800" b="1" i="1" dirty="0"/>
          </a:p>
        </p:txBody>
      </p:sp>
      <p:pic>
        <p:nvPicPr>
          <p:cNvPr id="15" name="Imagem 14" descr="construção de presépi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00192" y="188640"/>
            <a:ext cx="2544417" cy="1908313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990019FB-F5A4-3B0C-3257-C6332CB5F18B}"/>
              </a:ext>
            </a:extLst>
          </p:cNvPr>
          <p:cNvSpPr txBox="1"/>
          <p:nvPr/>
        </p:nvSpPr>
        <p:spPr>
          <a:xfrm>
            <a:off x="899592" y="5719418"/>
            <a:ext cx="689200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2800" b="1" i="1" dirty="0"/>
              <a:t>… refletir sobre a responsabilidade que cada cristão tem de ser evangelizador.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17921FA3-6ED9-0C5E-346F-4335CD323D6D}"/>
              </a:ext>
            </a:extLst>
          </p:cNvPr>
          <p:cNvSpPr txBox="1"/>
          <p:nvPr/>
        </p:nvSpPr>
        <p:spPr>
          <a:xfrm>
            <a:off x="-141507" y="1604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pt-PT" sz="2800" kern="1200" dirty="0">
                <a:latin typeface="+mj-lt"/>
                <a:ea typeface="+mj-ea"/>
                <a:cs typeface="+mj-cs"/>
              </a:rPr>
              <a:t>Papa Francisco,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pt-PT" sz="2800" kern="1200" dirty="0">
                <a:latin typeface="+mj-lt"/>
                <a:ea typeface="+mj-ea"/>
                <a:cs typeface="+mj-cs"/>
              </a:rPr>
              <a:t>Carta apostólica </a:t>
            </a:r>
            <a:r>
              <a:rPr lang="pt-PT" sz="2800" i="1" kern="1200" dirty="0">
                <a:latin typeface="+mj-lt"/>
                <a:ea typeface="+mj-ea"/>
                <a:cs typeface="+mj-cs"/>
              </a:rPr>
              <a:t>ADMIRABILE SIGNUM</a:t>
            </a:r>
          </a:p>
        </p:txBody>
      </p:sp>
      <p:pic>
        <p:nvPicPr>
          <p:cNvPr id="7" name="Picture 10" descr="Natal, a resposta de Deus às nossas dúvidas">
            <a:extLst>
              <a:ext uri="{FF2B5EF4-FFF2-40B4-BE49-F238E27FC236}">
                <a16:creationId xmlns:a16="http://schemas.microsoft.com/office/drawing/2014/main" id="{171E5C66-C111-5307-04F5-EDC3B32127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8" r="23540" b="3"/>
          <a:stretch/>
        </p:blipFill>
        <p:spPr bwMode="auto">
          <a:xfrm>
            <a:off x="170784" y="1749625"/>
            <a:ext cx="3430986" cy="3845024"/>
          </a:xfrm>
          <a:prstGeom prst="rect">
            <a:avLst/>
          </a:prstGeom>
          <a:noFill/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E93A14C4-0A4F-2F37-5C6A-96E638D1967B}"/>
              </a:ext>
            </a:extLst>
          </p:cNvPr>
          <p:cNvSpPr txBox="1"/>
          <p:nvPr/>
        </p:nvSpPr>
        <p:spPr>
          <a:xfrm>
            <a:off x="3860648" y="1193286"/>
            <a:ext cx="5112568" cy="51797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just">
              <a:lnSpc>
                <a:spcPct val="150000"/>
              </a:lnSpc>
              <a:spcBef>
                <a:spcPct val="20000"/>
              </a:spcBef>
              <a:buFont typeface="Arial" pitchFamily="34" charset="0"/>
            </a:pPr>
            <a:r>
              <a:rPr lang="pt-PT" sz="2250" b="1" dirty="0"/>
              <a:t>«o Presépio faz parte do suave e exigente processo de transmissão da fé. A partir da infância e, depois, em cada idade da vida, educa-nos para contemplar Jesus, sentir o amor de Deus por nós, sentir e acreditar que Deus está connosco e nós estamos com Ele, todos filhos e irmãos graças àquele Menino Filho de Deus e da Virgem Maria. E educa para sentir que nisto está a felicidade.»</a:t>
            </a:r>
          </a:p>
        </p:txBody>
      </p:sp>
    </p:spTree>
    <p:extLst>
      <p:ext uri="{BB962C8B-B14F-4D97-AF65-F5344CB8AC3E}">
        <p14:creationId xmlns:p14="http://schemas.microsoft.com/office/powerpoint/2010/main" val="6269885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construçã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4960" y="1690107"/>
            <a:ext cx="3687724" cy="24584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CaixaDeTexto 4"/>
          <p:cNvSpPr txBox="1"/>
          <p:nvPr/>
        </p:nvSpPr>
        <p:spPr>
          <a:xfrm>
            <a:off x="582089" y="332656"/>
            <a:ext cx="79798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E, nessa medida, Pais e comunidade devem colaborar na construção do Presépio…</a:t>
            </a:r>
          </a:p>
        </p:txBody>
      </p:sp>
      <p:pic>
        <p:nvPicPr>
          <p:cNvPr id="1026" name="Picture 2" descr="Maior presépio vivo da Europa já tem data para inaugurar em Braga">
            <a:extLst>
              <a:ext uri="{FF2B5EF4-FFF2-40B4-BE49-F238E27FC236}">
                <a16:creationId xmlns:a16="http://schemas.microsoft.com/office/drawing/2014/main" id="{336DB8CC-3F97-E029-F392-EFB89DC7D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696" y="1725325"/>
            <a:ext cx="4615741" cy="2423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2" name="Picture 8" descr="Atividades de Natal por Kids Book Notes - Mãe-Me-Quer">
            <a:extLst>
              <a:ext uri="{FF2B5EF4-FFF2-40B4-BE49-F238E27FC236}">
                <a16:creationId xmlns:a16="http://schemas.microsoft.com/office/drawing/2014/main" id="{1E8AE02C-41E6-CBE8-72CA-0C6EC0B1C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77" y="4464040"/>
            <a:ext cx="3831601" cy="18505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27DB814D-58AA-08FA-EC49-C06DAB4900B6}"/>
              </a:ext>
            </a:extLst>
          </p:cNvPr>
          <p:cNvSpPr txBox="1"/>
          <p:nvPr/>
        </p:nvSpPr>
        <p:spPr>
          <a:xfrm>
            <a:off x="4572000" y="4453859"/>
            <a:ext cx="43174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 dar testemunho, com a sua vivência, deste grande acontecimento…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ângulo 3"/>
          <p:cNvSpPr/>
          <p:nvPr/>
        </p:nvSpPr>
        <p:spPr>
          <a:xfrm>
            <a:off x="1892331" y="146824"/>
            <a:ext cx="55875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PT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Tempo de Advento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550077" y="958388"/>
            <a:ext cx="81263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2700" b="1" dirty="0"/>
              <a:t>Neste tempo de Advento, convidamos-vos a prepararem connosco e com os vossos filhos a celebração do Nascimento deste Menino, tão importante para nós, cristãos.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1D147C96-B35E-C9B5-311C-FF83E4BAA211}"/>
              </a:ext>
            </a:extLst>
          </p:cNvPr>
          <p:cNvSpPr txBox="1"/>
          <p:nvPr/>
        </p:nvSpPr>
        <p:spPr>
          <a:xfrm>
            <a:off x="550077" y="3219542"/>
            <a:ext cx="820891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pt-PT" sz="2800" dirty="0"/>
              <a:t>Na participação da </a:t>
            </a:r>
            <a:r>
              <a:rPr lang="pt-PT" sz="2800" b="1" u="sng" dirty="0">
                <a:solidFill>
                  <a:srgbClr val="C00000"/>
                </a:solidFill>
              </a:rPr>
              <a:t>Eucaristia Dominical</a:t>
            </a:r>
            <a:r>
              <a:rPr lang="pt-PT" sz="2800" dirty="0"/>
              <a:t>;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pt-PT" sz="2800" dirty="0"/>
              <a:t>Na vivência da </a:t>
            </a:r>
            <a:r>
              <a:rPr lang="pt-PT" sz="2800" b="1" u="sng" dirty="0">
                <a:solidFill>
                  <a:srgbClr val="C00000"/>
                </a:solidFill>
              </a:rPr>
              <a:t>Atitude de Vida de cada semana</a:t>
            </a:r>
            <a:r>
              <a:rPr lang="pt-PT" sz="2800" dirty="0"/>
              <a:t>: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952652BE-B8A0-89C5-C592-71AB8666F2DE}"/>
              </a:ext>
            </a:extLst>
          </p:cNvPr>
          <p:cNvSpPr txBox="1"/>
          <p:nvPr/>
        </p:nvSpPr>
        <p:spPr>
          <a:xfrm>
            <a:off x="550077" y="2696322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2800" dirty="0"/>
              <a:t>Pedimos-vos que colaborem: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1BDD7593-0753-F20E-A629-527DC008C8E2}"/>
              </a:ext>
            </a:extLst>
          </p:cNvPr>
          <p:cNvSpPr txBox="1"/>
          <p:nvPr/>
        </p:nvSpPr>
        <p:spPr>
          <a:xfrm>
            <a:off x="996571" y="4153212"/>
            <a:ext cx="759735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kumimoji="0" lang="pt-PT" sz="2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Vigiar</a:t>
            </a:r>
            <a:r>
              <a:rPr kumimoji="0" lang="pt-P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(1ª semana), </a:t>
            </a:r>
            <a:r>
              <a:rPr kumimoji="0" lang="pt-PT" sz="2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Preparar</a:t>
            </a:r>
            <a:r>
              <a:rPr kumimoji="0" lang="pt-P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(2ª semana), </a:t>
            </a:r>
            <a:r>
              <a:rPr kumimoji="0" lang="pt-PT" sz="2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estar Alegres</a:t>
            </a:r>
            <a:r>
              <a:rPr kumimoji="0" lang="pt-P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(3ª semana) e </a:t>
            </a:r>
            <a:r>
              <a:rPr kumimoji="0" lang="pt-PT" sz="2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dizer</a:t>
            </a:r>
            <a:r>
              <a:rPr kumimoji="0" lang="pt-P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t-PT" sz="2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Sim a Deus </a:t>
            </a:r>
            <a:r>
              <a:rPr kumimoji="0" lang="pt-P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como Maria </a:t>
            </a:r>
            <a:r>
              <a:rPr kumimoji="0" lang="pt-P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(4ª semana/Tempo de Natal)</a:t>
            </a:r>
            <a:r>
              <a:rPr kumimoji="0" lang="pt-P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;</a:t>
            </a:r>
            <a:endParaRPr lang="pt-PT" dirty="0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B82E9DC-1DF8-25F6-1720-6CFF9C01D686}"/>
              </a:ext>
            </a:extLst>
          </p:cNvPr>
          <p:cNvSpPr txBox="1"/>
          <p:nvPr/>
        </p:nvSpPr>
        <p:spPr>
          <a:xfrm>
            <a:off x="576717" y="5473005"/>
            <a:ext cx="757071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P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</a:t>
            </a:r>
            <a:r>
              <a:rPr kumimoji="0" lang="pt-P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t-PT" sz="2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oração diária</a:t>
            </a:r>
            <a:r>
              <a:rPr kumimoji="0" lang="pt-P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;</a:t>
            </a:r>
            <a:endParaRPr kumimoji="0" lang="pt-PT" sz="2800" b="1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P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</a:t>
            </a:r>
            <a:r>
              <a:rPr kumimoji="0" lang="pt-P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t-PT" sz="2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construção do presépio </a:t>
            </a:r>
            <a:r>
              <a:rPr kumimoji="0" lang="pt-P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 casa e/ou igreja.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051537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9" grpId="0"/>
      <p:bldP spid="13" grpId="0"/>
      <p:bldP spid="17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Bolo-Aniversári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5696" y="1340768"/>
            <a:ext cx="5347900" cy="4692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ângulo 4"/>
          <p:cNvSpPr/>
          <p:nvPr/>
        </p:nvSpPr>
        <p:spPr>
          <a:xfrm>
            <a:off x="2411760" y="260648"/>
            <a:ext cx="3439660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PT" sz="28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DIA MUNDIAL DA PAZ</a:t>
            </a:r>
            <a:endParaRPr lang="pt-PT" sz="28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6" name="Rectângulo 5"/>
          <p:cNvSpPr/>
          <p:nvPr/>
        </p:nvSpPr>
        <p:spPr>
          <a:xfrm rot="17006867">
            <a:off x="6467267" y="3283783"/>
            <a:ext cx="3022096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28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DIA DOS POBRES</a:t>
            </a:r>
            <a:endParaRPr lang="pt-PT" sz="28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7" name="Rectângulo 6"/>
          <p:cNvSpPr/>
          <p:nvPr/>
        </p:nvSpPr>
        <p:spPr>
          <a:xfrm rot="16752325">
            <a:off x="-492529" y="3032312"/>
            <a:ext cx="2876685" cy="9541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PT" sz="28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DIA DA PESSOA </a:t>
            </a:r>
          </a:p>
          <a:p>
            <a:pPr algn="ctr"/>
            <a:r>
              <a:rPr lang="pt-PT" sz="28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COM DEFICIÊNCIA</a:t>
            </a:r>
            <a:endParaRPr lang="pt-PT" sz="28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8" name="Rectângulo 7"/>
          <p:cNvSpPr/>
          <p:nvPr/>
        </p:nvSpPr>
        <p:spPr>
          <a:xfrm>
            <a:off x="945813" y="6287906"/>
            <a:ext cx="2931893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PT" sz="28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DIA DE PORTUGAL</a:t>
            </a:r>
            <a:endParaRPr lang="pt-PT" sz="28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00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9" name="Rectângulo 8"/>
          <p:cNvSpPr/>
          <p:nvPr/>
        </p:nvSpPr>
        <p:spPr>
          <a:xfrm>
            <a:off x="4400727" y="6281737"/>
            <a:ext cx="3520836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PT" sz="28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DIA DA RESTAURAÇÃO</a:t>
            </a:r>
            <a:endParaRPr lang="pt-PT" sz="28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00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10" name="Rectângulo 9"/>
          <p:cNvSpPr/>
          <p:nvPr/>
        </p:nvSpPr>
        <p:spPr>
          <a:xfrm>
            <a:off x="2051720" y="1556792"/>
            <a:ext cx="1653544" cy="954107"/>
          </a:xfrm>
          <a:prstGeom prst="rect">
            <a:avLst/>
          </a:prstGeom>
          <a:solidFill>
            <a:srgbClr val="79F5FB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28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DIA DO PAI</a:t>
            </a:r>
            <a:endParaRPr lang="pt-PT" sz="28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11" name="Rectângulo 10"/>
          <p:cNvSpPr/>
          <p:nvPr/>
        </p:nvSpPr>
        <p:spPr>
          <a:xfrm>
            <a:off x="5220072" y="1514725"/>
            <a:ext cx="1653544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28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DIA DA MÃE</a:t>
            </a:r>
            <a:endParaRPr lang="pt-PT" sz="28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13" name="Rectângulo 12"/>
          <p:cNvSpPr/>
          <p:nvPr/>
        </p:nvSpPr>
        <p:spPr>
          <a:xfrm>
            <a:off x="1907704" y="5445224"/>
            <a:ext cx="5224893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rgbClr val="FF99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PT" sz="32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DIA ANIVERSÁRIO NATALÍCIO</a:t>
            </a:r>
            <a:endParaRPr lang="pt-PT" sz="32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AC201AD6-62FC-779E-A490-A95413DD3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451" y="84435"/>
            <a:ext cx="3790767" cy="673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ulher Grávida, Bonitinho, Gravidez">
            <a:extLst>
              <a:ext uri="{FF2B5EF4-FFF2-40B4-BE49-F238E27FC236}">
                <a16:creationId xmlns:a16="http://schemas.microsoft.com/office/drawing/2014/main" id="{BBF8EE3A-0D70-8ABB-B3F2-50DF1E318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860"/>
            <a:ext cx="5391312" cy="673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B9A05A8D-323A-4F97-5A11-49B88D574802}"/>
              </a:ext>
            </a:extLst>
          </p:cNvPr>
          <p:cNvSpPr/>
          <p:nvPr/>
        </p:nvSpPr>
        <p:spPr>
          <a:xfrm>
            <a:off x="2996082" y="1362834"/>
            <a:ext cx="349750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t-PT" sz="5400" b="1" cap="none" spc="0" dirty="0">
                <a:ln/>
                <a:solidFill>
                  <a:srgbClr val="C00000"/>
                </a:solidFill>
                <a:effectLst/>
              </a:rPr>
              <a:t>Campanha solidária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CF2EAF8-2305-6A4C-8FE7-FFF80AB95C78}"/>
              </a:ext>
            </a:extLst>
          </p:cNvPr>
          <p:cNvSpPr txBox="1"/>
          <p:nvPr/>
        </p:nvSpPr>
        <p:spPr>
          <a:xfrm>
            <a:off x="786462" y="159532"/>
            <a:ext cx="74579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PT" sz="2400" dirty="0">
                <a:latin typeface="Verdana" panose="020B0604030504040204" pitchFamily="34" charset="0"/>
                <a:ea typeface="Verdana" panose="020B0604030504040204" pitchFamily="34" charset="0"/>
              </a:rPr>
              <a:t>E que, economizando dinheiro, na privação de gastos em bens supérfluos, ao longo do Advento, participem na</a:t>
            </a:r>
            <a:endParaRPr lang="pt-PT" sz="2400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8BA1B54C-3CA8-A975-DFB2-308C0DE4D446}"/>
              </a:ext>
            </a:extLst>
          </p:cNvPr>
          <p:cNvSpPr txBox="1"/>
          <p:nvPr/>
        </p:nvSpPr>
        <p:spPr>
          <a:xfrm>
            <a:off x="899592" y="4382223"/>
            <a:ext cx="734481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3400" b="1" dirty="0"/>
              <a:t>Ajudar uma família em dificuldades que esteja à espera de um bebé ou que já tenha um bebé. </a:t>
            </a:r>
          </a:p>
        </p:txBody>
      </p:sp>
      <p:pic>
        <p:nvPicPr>
          <p:cNvPr id="2" name="Imagem 1" descr="Uma imagem com Gráficos, Tipo de letra, captura de ecrã, design gráfico&#10;&#10;Descrição gerada automaticamente">
            <a:extLst>
              <a:ext uri="{FF2B5EF4-FFF2-40B4-BE49-F238E27FC236}">
                <a16:creationId xmlns:a16="http://schemas.microsoft.com/office/drawing/2014/main" id="{F7E356E1-CA63-57DC-E9D3-179FAA8042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807" y="5879608"/>
            <a:ext cx="1091267" cy="8730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73516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presépio2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66958" y="314414"/>
            <a:ext cx="5674546" cy="37682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239931" y="4081373"/>
            <a:ext cx="8652549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pt-PT" sz="2800" i="1" u="none" strike="noStrike" cap="none" normalizeH="0" baseline="0" dirty="0">
                <a:ln>
                  <a:noFill/>
                </a:ln>
                <a:effectLst/>
                <a:ea typeface="Calibri" pitchFamily="34" charset="0"/>
                <a:cs typeface="Calibri" pitchFamily="34" charset="0"/>
              </a:rPr>
              <a:t>Senhor Jesus: “Queremos acolher-Te </a:t>
            </a:r>
            <a:r>
              <a:rPr lang="pt-PT" sz="2800" i="1" dirty="0">
                <a:ea typeface="Calibri" pitchFamily="34" charset="0"/>
                <a:cs typeface="Calibri" pitchFamily="34" charset="0"/>
              </a:rPr>
              <a:t>no nosso Coração, na nossa Família e na </a:t>
            </a:r>
            <a:r>
              <a:rPr kumimoji="0" lang="pt-PT" sz="2800" i="1" u="none" strike="noStrike" cap="none" normalizeH="0" baseline="0" dirty="0">
                <a:ln>
                  <a:noFill/>
                </a:ln>
                <a:effectLst/>
                <a:ea typeface="Calibri" pitchFamily="34" charset="0"/>
                <a:cs typeface="Calibri" pitchFamily="34" charset="0"/>
              </a:rPr>
              <a:t>nossa Comunidade. Fazer festa pelo Teu Nascimento. A Sagrada Família de Nazaré torna </a:t>
            </a:r>
            <a:r>
              <a:rPr lang="pt-PT" sz="2800" i="1" dirty="0">
                <a:ea typeface="Calibri" pitchFamily="34" charset="0"/>
                <a:cs typeface="Calibri" pitchFamily="34" charset="0"/>
              </a:rPr>
              <a:t>as nossas famílias e a </a:t>
            </a:r>
            <a:r>
              <a:rPr kumimoji="0" lang="pt-PT" sz="2800" i="1" u="none" strike="noStrike" cap="none" normalizeH="0" baseline="0" dirty="0">
                <a:ln>
                  <a:noFill/>
                </a:ln>
                <a:effectLst/>
                <a:ea typeface="Calibri" pitchFamily="34" charset="0"/>
                <a:cs typeface="Calibri" pitchFamily="34" charset="0"/>
              </a:rPr>
              <a:t>nossa Comunidade, em espaços onde se viva o amor a Deus e a partilha fraterna. </a:t>
            </a:r>
            <a:r>
              <a:rPr lang="pt-PT" sz="2800" i="1" dirty="0">
                <a:ea typeface="Calibri" pitchFamily="34" charset="0"/>
                <a:cs typeface="Calibri" pitchFamily="34" charset="0"/>
              </a:rPr>
              <a:t>Á</a:t>
            </a:r>
            <a:r>
              <a:rPr kumimoji="0" lang="pt-PT" sz="2800" i="1" u="none" strike="noStrike" cap="none" normalizeH="0" baseline="0" dirty="0">
                <a:ln>
                  <a:noFill/>
                </a:ln>
                <a:effectLst/>
                <a:ea typeface="Calibri" pitchFamily="34" charset="0"/>
                <a:cs typeface="Calibri" pitchFamily="34" charset="0"/>
              </a:rPr>
              <a:t>men.”</a:t>
            </a:r>
            <a:endParaRPr kumimoji="0" lang="pt-PT" sz="2800" i="1" u="none" strike="noStrike" cap="none" normalizeH="0" baseline="0" dirty="0">
              <a:ln>
                <a:noFill/>
              </a:ln>
              <a:effectLst/>
              <a:cs typeface="Arial" pitchFamily="34" charset="0"/>
            </a:endParaRPr>
          </a:p>
        </p:txBody>
      </p:sp>
      <p:sp>
        <p:nvSpPr>
          <p:cNvPr id="22533" name="AutoShape 5" descr="Presépio de Nat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5" name="Rectângulo 4"/>
          <p:cNvSpPr/>
          <p:nvPr/>
        </p:nvSpPr>
        <p:spPr>
          <a:xfrm>
            <a:off x="307975" y="2528299"/>
            <a:ext cx="20810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pt-PT" sz="4000" b="1" i="1" dirty="0">
                <a:solidFill>
                  <a:srgbClr val="1E293B"/>
                </a:solidFill>
                <a:ea typeface="Calibri" pitchFamily="34" charset="0"/>
                <a:cs typeface="Calibri" pitchFamily="34" charset="0"/>
              </a:rPr>
              <a:t>Oração</a:t>
            </a:r>
          </a:p>
        </p:txBody>
      </p:sp>
      <p:sp>
        <p:nvSpPr>
          <p:cNvPr id="6" name="Rectângulo 5"/>
          <p:cNvSpPr/>
          <p:nvPr/>
        </p:nvSpPr>
        <p:spPr>
          <a:xfrm>
            <a:off x="307975" y="3252083"/>
            <a:ext cx="20810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000" i="1" dirty="0"/>
              <a:t>[após a Leitura de </a:t>
            </a:r>
          </a:p>
          <a:p>
            <a:r>
              <a:rPr lang="pt-PT" sz="2000" i="1" dirty="0" err="1"/>
              <a:t>Lc</a:t>
            </a:r>
            <a:r>
              <a:rPr lang="pt-PT" sz="2000" i="1" dirty="0"/>
              <a:t> 2, 1-14]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4B18C632-1E8E-5AFD-5AFB-3995AA067E7A}"/>
              </a:ext>
            </a:extLst>
          </p:cNvPr>
          <p:cNvSpPr txBox="1"/>
          <p:nvPr/>
        </p:nvSpPr>
        <p:spPr>
          <a:xfrm>
            <a:off x="307975" y="207087"/>
            <a:ext cx="233668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i="1" dirty="0">
                <a:latin typeface="Verdana" panose="020B0604030504040204" pitchFamily="34" charset="0"/>
                <a:ea typeface="Verdana" panose="020B0604030504040204" pitchFamily="34" charset="0"/>
              </a:rPr>
              <a:t>E ainda propomos que rezem, com os vossos filhos,</a:t>
            </a:r>
          </a:p>
          <a:p>
            <a:r>
              <a:rPr lang="pt-PT" sz="2000" b="1" i="1" dirty="0">
                <a:latin typeface="Verdana" panose="020B0604030504040204" pitchFamily="34" charset="0"/>
                <a:ea typeface="Verdana" panose="020B0604030504040204" pitchFamily="34" charset="0"/>
                <a:cs typeface="Calibri" pitchFamily="34" charset="0"/>
              </a:rPr>
              <a:t>junto ao presépio, a seguinte</a:t>
            </a:r>
            <a:endParaRPr lang="pt-PT" sz="2000" b="1" i="1" dirty="0">
              <a:latin typeface="Verdana" panose="020B0604030504040204" pitchFamily="34" charset="0"/>
              <a:ea typeface="Verdana" panose="020B0604030504040204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amos convosco (2)">
            <a:hlinkClick r:id="" action="ppaction://media"/>
            <a:extLst>
              <a:ext uri="{FF2B5EF4-FFF2-40B4-BE49-F238E27FC236}">
                <a16:creationId xmlns:a16="http://schemas.microsoft.com/office/drawing/2014/main" id="{11B19AA8-5908-DD21-444F-353EBB3C73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5" y="9207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079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esépio em que mãe descansa comove Papa: &quot;Quantos de vocês têm que dividir  a noite pelo bebê que chora?&quot; - Revista Crescer | Curiosidades"/>
          <p:cNvPicPr>
            <a:picLocks noChangeAspect="1" noChangeArrowheads="1"/>
          </p:cNvPicPr>
          <p:nvPr/>
        </p:nvPicPr>
        <p:blipFill>
          <a:blip r:embed="rId4" cstate="print"/>
          <a:srcRect l="3658" t="4525" r="4892" b="5701"/>
          <a:stretch>
            <a:fillRect/>
          </a:stretch>
        </p:blipFill>
        <p:spPr bwMode="auto">
          <a:xfrm>
            <a:off x="1979712" y="2072369"/>
            <a:ext cx="6048672" cy="4596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ângulo 3"/>
          <p:cNvSpPr/>
          <p:nvPr/>
        </p:nvSpPr>
        <p:spPr>
          <a:xfrm>
            <a:off x="395536" y="188640"/>
            <a:ext cx="4814524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rgbClr val="FF99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PT" sz="3200" b="1" dirty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ANIVERSÁRIO</a:t>
            </a:r>
            <a:r>
              <a:rPr lang="pt-PT" sz="32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pt-PT" sz="3200" b="1" dirty="0">
                <a:ln w="31550" cmpd="sng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rgbClr val="77943C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NATAL</a:t>
            </a:r>
            <a:r>
              <a:rPr lang="pt-PT" sz="3200" b="1" dirty="0">
                <a:ln w="31550" cmpd="sng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pt-PT" sz="32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+ ÍCIO</a:t>
            </a:r>
            <a:endParaRPr lang="pt-PT" sz="32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5" name="Rectângulo 4"/>
          <p:cNvSpPr/>
          <p:nvPr/>
        </p:nvSpPr>
        <p:spPr>
          <a:xfrm>
            <a:off x="3995937" y="1124744"/>
            <a:ext cx="64807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t-PT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=</a:t>
            </a:r>
          </a:p>
        </p:txBody>
      </p:sp>
      <p:sp>
        <p:nvSpPr>
          <p:cNvPr id="6" name="Rectângulo 5"/>
          <p:cNvSpPr/>
          <p:nvPr/>
        </p:nvSpPr>
        <p:spPr>
          <a:xfrm>
            <a:off x="4644008" y="1052736"/>
            <a:ext cx="41335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t-PT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NASCIMENTO</a:t>
            </a:r>
          </a:p>
        </p:txBody>
      </p:sp>
      <p:sp>
        <p:nvSpPr>
          <p:cNvPr id="7" name="Rectângulo 6"/>
          <p:cNvSpPr/>
          <p:nvPr/>
        </p:nvSpPr>
        <p:spPr>
          <a:xfrm>
            <a:off x="1979712" y="1052736"/>
            <a:ext cx="20093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t-PT" sz="5400" b="1" cap="none" spc="0" dirty="0">
                <a:ln w="11430">
                  <a:solidFill>
                    <a:srgbClr val="00B050"/>
                  </a:solidFill>
                </a:ln>
                <a:solidFill>
                  <a:srgbClr val="77943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NATAL</a:t>
            </a:r>
          </a:p>
        </p:txBody>
      </p:sp>
      <p:pic>
        <p:nvPicPr>
          <p:cNvPr id="2" name="Postal de Natal">
            <a:hlinkClick r:id="" action="ppaction://media"/>
            <a:extLst>
              <a:ext uri="{FF2B5EF4-FFF2-40B4-BE49-F238E27FC236}">
                <a16:creationId xmlns:a16="http://schemas.microsoft.com/office/drawing/2014/main" id="{6D8C1A3E-A5D3-4601-B5F5-663F3486E9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4030" y="5805264"/>
            <a:ext cx="1037862" cy="7783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341784" y="1567825"/>
            <a:ext cx="8460432" cy="4585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Este acontecimento </a:t>
            </a:r>
            <a:r>
              <a:rPr kumimoji="0" lang="pt-PT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vivido</a:t>
            </a:r>
            <a:r>
              <a:rPr kumimoji="0" lang="pt-PT" sz="3600" b="0" i="0" u="none" strike="noStrike" cap="none" normalizeH="0" baseline="0" dirty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,</a:t>
            </a:r>
            <a:r>
              <a:rPr kumimoji="0" lang="pt-PT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historicament</a:t>
            </a:r>
            <a:r>
              <a:rPr kumimoji="0" lang="pt-PT" sz="3600" b="0" i="0" u="none" strike="noStrike" cap="none" normalizeH="0" baseline="0" dirty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e, </a:t>
            </a:r>
            <a:r>
              <a:rPr kumimoji="0" lang="pt-PT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em Israel</a:t>
            </a:r>
            <a:r>
              <a:rPr kumimoji="0" lang="pt-PT" sz="3600" b="0" i="0" u="none" strike="noStrike" cap="none" normalizeH="0" baseline="0" dirty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, há 20 séculos, </a:t>
            </a:r>
            <a:r>
              <a:rPr kumimoji="0" lang="pt-PT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tem de voltar a suceder </a:t>
            </a:r>
            <a:r>
              <a:rPr kumimoji="0" lang="pt-PT" sz="3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no nosso tempo e </a:t>
            </a:r>
            <a:r>
              <a:rPr kumimoji="0" lang="pt-PT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em cada um de nós,</a:t>
            </a:r>
            <a:r>
              <a:rPr kumimoji="0" lang="pt-PT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não fisicamente como outrora, mas </a:t>
            </a:r>
            <a:r>
              <a:rPr kumimoji="0" lang="pt-PT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no nosso coração, nos nossos gestos e nas nossas atitudes</a:t>
            </a:r>
            <a:r>
              <a:rPr kumimoji="0" lang="pt-PT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. Pois </a:t>
            </a:r>
            <a:r>
              <a:rPr kumimoji="0" lang="pt-PT" sz="3600" b="1" i="0" u="none" strike="noStrike" cap="none" normalizeH="0" baseline="0" dirty="0">
                <a:ln>
                  <a:noFill/>
                </a:ln>
                <a:solidFill>
                  <a:srgbClr val="77943C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DEUS QUER </a:t>
            </a:r>
            <a:r>
              <a:rPr kumimoji="0" lang="pt-PT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habitar-nos e fazer parte da nossa vida. Quer </a:t>
            </a:r>
            <a:r>
              <a:rPr kumimoji="0" lang="pt-PT" sz="4000" b="1" i="0" u="none" strike="noStrike" cap="none" normalizeH="0" baseline="0" dirty="0">
                <a:ln>
                  <a:noFill/>
                </a:ln>
                <a:solidFill>
                  <a:srgbClr val="77943C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NASCER</a:t>
            </a:r>
            <a:r>
              <a:rPr kumimoji="0" lang="pt-PT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em nós. </a:t>
            </a:r>
            <a:endParaRPr kumimoji="0" lang="pt-PT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ângulo 4"/>
          <p:cNvSpPr/>
          <p:nvPr/>
        </p:nvSpPr>
        <p:spPr>
          <a:xfrm>
            <a:off x="1331640" y="476672"/>
            <a:ext cx="61926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4800" b="1" cap="none" spc="0" dirty="0">
                <a:ln w="11430">
                  <a:solidFill>
                    <a:srgbClr val="77943C"/>
                  </a:solidFill>
                </a:ln>
                <a:solidFill>
                  <a:srgbClr val="77943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NASCIMENTO</a:t>
            </a:r>
            <a:r>
              <a:rPr lang="pt-PT" sz="4800" b="1" cap="none" spc="0" dirty="0">
                <a:ln w="11430">
                  <a:solidFill>
                    <a:srgbClr val="77943C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pt-PT" sz="48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DE JESUS</a:t>
            </a:r>
            <a:endParaRPr lang="pt-PT" sz="4800" dirty="0"/>
          </a:p>
        </p:txBody>
      </p:sp>
      <p:cxnSp>
        <p:nvCxnSpPr>
          <p:cNvPr id="3" name="Conexão reta 2">
            <a:extLst>
              <a:ext uri="{FF2B5EF4-FFF2-40B4-BE49-F238E27FC236}">
                <a16:creationId xmlns:a16="http://schemas.microsoft.com/office/drawing/2014/main" id="{378606DD-5C04-B70C-5239-CD0E70382EBF}"/>
              </a:ext>
            </a:extLst>
          </p:cNvPr>
          <p:cNvCxnSpPr/>
          <p:nvPr/>
        </p:nvCxnSpPr>
        <p:spPr>
          <a:xfrm>
            <a:off x="5652120" y="2708920"/>
            <a:ext cx="3024336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exão reta 3">
            <a:extLst>
              <a:ext uri="{FF2B5EF4-FFF2-40B4-BE49-F238E27FC236}">
                <a16:creationId xmlns:a16="http://schemas.microsoft.com/office/drawing/2014/main" id="{CD58DDE6-881C-2B9B-7659-5825C408CD99}"/>
              </a:ext>
            </a:extLst>
          </p:cNvPr>
          <p:cNvCxnSpPr>
            <a:cxnSpLocks/>
          </p:cNvCxnSpPr>
          <p:nvPr/>
        </p:nvCxnSpPr>
        <p:spPr>
          <a:xfrm>
            <a:off x="467544" y="3212976"/>
            <a:ext cx="144016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xão reta 9">
            <a:extLst>
              <a:ext uri="{FF2B5EF4-FFF2-40B4-BE49-F238E27FC236}">
                <a16:creationId xmlns:a16="http://schemas.microsoft.com/office/drawing/2014/main" id="{9EB5442B-7FA4-A261-256C-7FAB952F00D9}"/>
              </a:ext>
            </a:extLst>
          </p:cNvPr>
          <p:cNvCxnSpPr>
            <a:cxnSpLocks/>
          </p:cNvCxnSpPr>
          <p:nvPr/>
        </p:nvCxnSpPr>
        <p:spPr>
          <a:xfrm>
            <a:off x="5705872" y="3212976"/>
            <a:ext cx="2970584" cy="0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xão reta 11">
            <a:extLst>
              <a:ext uri="{FF2B5EF4-FFF2-40B4-BE49-F238E27FC236}">
                <a16:creationId xmlns:a16="http://schemas.microsoft.com/office/drawing/2014/main" id="{84C41FD8-F010-9107-662A-05CAF3D24455}"/>
              </a:ext>
            </a:extLst>
          </p:cNvPr>
          <p:cNvCxnSpPr>
            <a:cxnSpLocks/>
          </p:cNvCxnSpPr>
          <p:nvPr/>
        </p:nvCxnSpPr>
        <p:spPr>
          <a:xfrm>
            <a:off x="466455" y="3789040"/>
            <a:ext cx="721169" cy="0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xão reta 15">
            <a:extLst>
              <a:ext uri="{FF2B5EF4-FFF2-40B4-BE49-F238E27FC236}">
                <a16:creationId xmlns:a16="http://schemas.microsoft.com/office/drawing/2014/main" id="{00B2496A-6432-0E83-838F-67A33BCF3F68}"/>
              </a:ext>
            </a:extLst>
          </p:cNvPr>
          <p:cNvCxnSpPr>
            <a:cxnSpLocks/>
          </p:cNvCxnSpPr>
          <p:nvPr/>
        </p:nvCxnSpPr>
        <p:spPr>
          <a:xfrm>
            <a:off x="466455" y="4293096"/>
            <a:ext cx="2737393" cy="0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xão reta 17">
            <a:extLst>
              <a:ext uri="{FF2B5EF4-FFF2-40B4-BE49-F238E27FC236}">
                <a16:creationId xmlns:a16="http://schemas.microsoft.com/office/drawing/2014/main" id="{BE17E6A7-DD0C-6D43-0995-E6D68CC4A48A}"/>
              </a:ext>
            </a:extLst>
          </p:cNvPr>
          <p:cNvCxnSpPr>
            <a:cxnSpLocks/>
          </p:cNvCxnSpPr>
          <p:nvPr/>
        </p:nvCxnSpPr>
        <p:spPr>
          <a:xfrm>
            <a:off x="3635896" y="4293096"/>
            <a:ext cx="3672408" cy="0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xão reta 19">
            <a:extLst>
              <a:ext uri="{FF2B5EF4-FFF2-40B4-BE49-F238E27FC236}">
                <a16:creationId xmlns:a16="http://schemas.microsoft.com/office/drawing/2014/main" id="{96A79C90-9392-5744-4CB7-1C5639F717FB}"/>
              </a:ext>
            </a:extLst>
          </p:cNvPr>
          <p:cNvCxnSpPr>
            <a:cxnSpLocks/>
          </p:cNvCxnSpPr>
          <p:nvPr/>
        </p:nvCxnSpPr>
        <p:spPr>
          <a:xfrm flipV="1">
            <a:off x="8100392" y="4293096"/>
            <a:ext cx="576064" cy="8402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xão reta 22">
            <a:extLst>
              <a:ext uri="{FF2B5EF4-FFF2-40B4-BE49-F238E27FC236}">
                <a16:creationId xmlns:a16="http://schemas.microsoft.com/office/drawing/2014/main" id="{51A30373-C959-F1B1-8233-CC0276A1410C}"/>
              </a:ext>
            </a:extLst>
          </p:cNvPr>
          <p:cNvCxnSpPr>
            <a:cxnSpLocks/>
          </p:cNvCxnSpPr>
          <p:nvPr/>
        </p:nvCxnSpPr>
        <p:spPr>
          <a:xfrm>
            <a:off x="466455" y="4869160"/>
            <a:ext cx="2881409" cy="0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xão reta 25">
            <a:extLst>
              <a:ext uri="{FF2B5EF4-FFF2-40B4-BE49-F238E27FC236}">
                <a16:creationId xmlns:a16="http://schemas.microsoft.com/office/drawing/2014/main" id="{5E3EB19C-3744-7D68-8408-57CB640E783A}"/>
              </a:ext>
            </a:extLst>
          </p:cNvPr>
          <p:cNvCxnSpPr>
            <a:cxnSpLocks/>
          </p:cNvCxnSpPr>
          <p:nvPr/>
        </p:nvCxnSpPr>
        <p:spPr>
          <a:xfrm>
            <a:off x="4788024" y="4869160"/>
            <a:ext cx="221399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xão reta 28">
            <a:extLst>
              <a:ext uri="{FF2B5EF4-FFF2-40B4-BE49-F238E27FC236}">
                <a16:creationId xmlns:a16="http://schemas.microsoft.com/office/drawing/2014/main" id="{B87BEA7C-29CD-6685-B72C-E023A0862292}"/>
              </a:ext>
            </a:extLst>
          </p:cNvPr>
          <p:cNvCxnSpPr>
            <a:cxnSpLocks/>
          </p:cNvCxnSpPr>
          <p:nvPr/>
        </p:nvCxnSpPr>
        <p:spPr>
          <a:xfrm>
            <a:off x="494420" y="6021288"/>
            <a:ext cx="167444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xão reta 32">
            <a:extLst>
              <a:ext uri="{FF2B5EF4-FFF2-40B4-BE49-F238E27FC236}">
                <a16:creationId xmlns:a16="http://schemas.microsoft.com/office/drawing/2014/main" id="{449FF8A7-CB86-D70D-6A22-9B78E3AECB76}"/>
              </a:ext>
            </a:extLst>
          </p:cNvPr>
          <p:cNvCxnSpPr>
            <a:cxnSpLocks/>
          </p:cNvCxnSpPr>
          <p:nvPr/>
        </p:nvCxnSpPr>
        <p:spPr>
          <a:xfrm>
            <a:off x="8244408" y="3789040"/>
            <a:ext cx="432048" cy="0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F7EB1B5C-E0D2-2FBB-CA69-59BCED75CAB6}"/>
              </a:ext>
            </a:extLst>
          </p:cNvPr>
          <p:cNvSpPr txBox="1"/>
          <p:nvPr/>
        </p:nvSpPr>
        <p:spPr>
          <a:xfrm>
            <a:off x="755576" y="1412776"/>
            <a:ext cx="7920880" cy="3508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5400" b="1" i="0" dirty="0">
                <a:solidFill>
                  <a:srgbClr val="404040"/>
                </a:solidFill>
                <a:effectLst/>
                <a:latin typeface="PT Serif" panose="020F0502020204030204" pitchFamily="18" charset="0"/>
              </a:rPr>
              <a:t>«Se mil vezes nascesse Cristo em Belém, mas não em ti, não aconteceria Natal.</a:t>
            </a:r>
            <a:r>
              <a:rPr lang="pt-PT" sz="6000" b="1" i="0" dirty="0">
                <a:solidFill>
                  <a:srgbClr val="404040"/>
                </a:solidFill>
                <a:effectLst/>
                <a:latin typeface="PT Serif" panose="020F0502020204030204" pitchFamily="18" charset="0"/>
              </a:rPr>
              <a:t>»</a:t>
            </a:r>
            <a:endParaRPr lang="pt-PT" sz="5400" b="1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229E4FC-8663-9438-31AE-2929D0C5A69D}"/>
              </a:ext>
            </a:extLst>
          </p:cNvPr>
          <p:cNvSpPr txBox="1"/>
          <p:nvPr/>
        </p:nvSpPr>
        <p:spPr>
          <a:xfrm>
            <a:off x="5220072" y="4921429"/>
            <a:ext cx="28438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PT" b="0" i="0" dirty="0">
                <a:solidFill>
                  <a:srgbClr val="404040"/>
                </a:solidFill>
                <a:effectLst/>
                <a:latin typeface="PT Serif" panose="020A0603040505020204" pitchFamily="18" charset="0"/>
              </a:rPr>
              <a:t> </a:t>
            </a:r>
            <a:r>
              <a:rPr lang="pt-PT" sz="2800" b="0" i="0" dirty="0" err="1">
                <a:solidFill>
                  <a:srgbClr val="404040"/>
                </a:solidFill>
                <a:effectLst/>
                <a:latin typeface="PT Serif" panose="020A0603040505020204" pitchFamily="18" charset="0"/>
              </a:rPr>
              <a:t>Angelus</a:t>
            </a:r>
            <a:r>
              <a:rPr lang="pt-PT" sz="2800" b="0" i="0" dirty="0">
                <a:solidFill>
                  <a:srgbClr val="404040"/>
                </a:solidFill>
                <a:effectLst/>
                <a:latin typeface="PT Serif" panose="020A0603040505020204" pitchFamily="18" charset="0"/>
              </a:rPr>
              <a:t> </a:t>
            </a:r>
            <a:r>
              <a:rPr lang="pt-PT" sz="2800" b="0" i="0" dirty="0" err="1">
                <a:solidFill>
                  <a:srgbClr val="404040"/>
                </a:solidFill>
                <a:effectLst/>
                <a:latin typeface="PT Serif" panose="020A0603040505020204" pitchFamily="18" charset="0"/>
              </a:rPr>
              <a:t>Silesius</a:t>
            </a:r>
            <a:endParaRPr lang="pt-PT" sz="2800" b="0" i="0" dirty="0">
              <a:solidFill>
                <a:srgbClr val="404040"/>
              </a:solidFill>
              <a:effectLst/>
              <a:latin typeface="PT Serif" panose="020A0603040505020204" pitchFamily="18" charset="0"/>
            </a:endParaRPr>
          </a:p>
          <a:p>
            <a:pPr algn="ctr"/>
            <a:r>
              <a:rPr lang="pt-PT" dirty="0">
                <a:solidFill>
                  <a:srgbClr val="404040"/>
                </a:solidFill>
                <a:latin typeface="PT Serif" panose="020A0603040505020204" pitchFamily="18" charset="0"/>
              </a:rPr>
              <a:t>[Místico]</a:t>
            </a:r>
            <a:endParaRPr lang="pt-PT" sz="1200" dirty="0"/>
          </a:p>
        </p:txBody>
      </p:sp>
    </p:spTree>
    <p:extLst>
      <p:ext uri="{BB962C8B-B14F-4D97-AF65-F5344CB8AC3E}">
        <p14:creationId xmlns:p14="http://schemas.microsoft.com/office/powerpoint/2010/main" val="17458370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3783531" y="266918"/>
            <a:ext cx="5180957" cy="5863144"/>
          </a:xfrm>
          <a:prstGeom prst="rect">
            <a:avLst/>
          </a:prstGeom>
          <a:noFill/>
          <a:ln w="28575">
            <a:solidFill>
              <a:srgbClr val="CC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500" b="0" i="0" u="none" strike="noStrike" kern="1200" cap="none" spc="0" normalizeH="0" baseline="0" noProof="0" dirty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«Quinze dias antes do Natal, Francisco de Assis chamou João, um homem daquela terra, para lhe pedir que o ajudasse a concretizar um desejo: «Quero representar o Menino nascido em Belém, </a:t>
            </a:r>
            <a:r>
              <a:rPr kumimoji="0" lang="pt-PT" sz="2500" b="1" i="0" u="none" strike="noStrike" kern="1200" cap="none" spc="0" normalizeH="0" baseline="0" noProof="0" dirty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para de algum modo ver com os olhos do corpo</a:t>
            </a:r>
            <a:r>
              <a:rPr kumimoji="0" lang="pt-PT" sz="2500" b="0" i="0" u="none" strike="noStrike" kern="1200" cap="none" spc="0" normalizeH="0" baseline="0" noProof="0" dirty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 os incómodos que Ele padeceu pela falta das coisas necessárias a um recém-nascido, tendo sido reclinado na palha duma manjedoura, entre o boi e o burro». </a:t>
            </a:r>
            <a:endParaRPr kumimoji="0" lang="pt-PT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 pitchFamily="34" charset="0"/>
            </a:endParaRP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11B79F22-8F4B-0564-A892-E9F550D259C3}"/>
              </a:ext>
            </a:extLst>
          </p:cNvPr>
          <p:cNvGrpSpPr/>
          <p:nvPr/>
        </p:nvGrpSpPr>
        <p:grpSpPr>
          <a:xfrm>
            <a:off x="0" y="332656"/>
            <a:ext cx="3783531" cy="5807160"/>
            <a:chOff x="0" y="332656"/>
            <a:chExt cx="3783531" cy="5807160"/>
          </a:xfrm>
        </p:grpSpPr>
        <p:pic>
          <p:nvPicPr>
            <p:cNvPr id="4" name="Imagem 3" descr="O-Sinal-Admiravel.jpg"/>
            <p:cNvPicPr>
              <a:picLocks noChangeAspect="1"/>
            </p:cNvPicPr>
            <p:nvPr/>
          </p:nvPicPr>
          <p:blipFill>
            <a:blip r:embed="rId2" cstate="print"/>
            <a:srcRect l="3054" t="6111" r="6292" b="5014"/>
            <a:stretch>
              <a:fillRect/>
            </a:stretch>
          </p:blipFill>
          <p:spPr>
            <a:xfrm>
              <a:off x="0" y="332656"/>
              <a:ext cx="3783531" cy="5472608"/>
            </a:xfrm>
            <a:prstGeom prst="rect">
              <a:avLst/>
            </a:prstGeom>
          </p:spPr>
        </p:pic>
        <p:sp>
          <p:nvSpPr>
            <p:cNvPr id="7" name="CaixaDeTexto 6"/>
            <p:cNvSpPr txBox="1"/>
            <p:nvPr/>
          </p:nvSpPr>
          <p:spPr>
            <a:xfrm>
              <a:off x="899592" y="5770484"/>
              <a:ext cx="25922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 dezembro de 2019</a:t>
              </a:r>
            </a:p>
          </p:txBody>
        </p:sp>
      </p:grpSp>
      <p:cxnSp>
        <p:nvCxnSpPr>
          <p:cNvPr id="10" name="Conexão reta 9">
            <a:extLst>
              <a:ext uri="{FF2B5EF4-FFF2-40B4-BE49-F238E27FC236}">
                <a16:creationId xmlns:a16="http://schemas.microsoft.com/office/drawing/2014/main" id="{53AAAD3D-A008-B277-A2E5-601271460261}"/>
              </a:ext>
            </a:extLst>
          </p:cNvPr>
          <p:cNvCxnSpPr>
            <a:cxnSpLocks/>
          </p:cNvCxnSpPr>
          <p:nvPr/>
        </p:nvCxnSpPr>
        <p:spPr>
          <a:xfrm>
            <a:off x="3923928" y="3789040"/>
            <a:ext cx="4320480" cy="0"/>
          </a:xfrm>
          <a:prstGeom prst="line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xão reta 13">
            <a:extLst>
              <a:ext uri="{FF2B5EF4-FFF2-40B4-BE49-F238E27FC236}">
                <a16:creationId xmlns:a16="http://schemas.microsoft.com/office/drawing/2014/main" id="{1D1B46EB-3EB8-59C7-F206-44A1C5E63AE8}"/>
              </a:ext>
            </a:extLst>
          </p:cNvPr>
          <p:cNvCxnSpPr>
            <a:cxnSpLocks/>
          </p:cNvCxnSpPr>
          <p:nvPr/>
        </p:nvCxnSpPr>
        <p:spPr>
          <a:xfrm>
            <a:off x="8244408" y="3424989"/>
            <a:ext cx="576064" cy="0"/>
          </a:xfrm>
          <a:prstGeom prst="line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3923928" y="305068"/>
            <a:ext cx="4896544" cy="6247864"/>
          </a:xfrm>
          <a:prstGeom prst="rect">
            <a:avLst/>
          </a:prstGeom>
          <a:noFill/>
          <a:ln w="28575">
            <a:solidFill>
              <a:srgbClr val="CC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500" b="0" i="0" u="none" strike="noStrike" kern="1200" cap="none" spc="0" normalizeH="0" baseline="0" noProof="0" dirty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«Mal acabara de o ouvir, o fiel amigo foi preparar, no lugar designado, tudo o que era necessário segundo o desejo do Santo. No dia 25 de dezembro de 1223, chegaram a </a:t>
            </a:r>
            <a:r>
              <a:rPr kumimoji="0" lang="pt-PT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Gréccio</a:t>
            </a:r>
            <a:r>
              <a:rPr kumimoji="0" lang="pt-PT" sz="2500" b="0" i="0" u="none" strike="noStrike" kern="1200" cap="none" spc="0" normalizeH="0" baseline="0" noProof="0" dirty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 muitos frades, vindos de vários lados, e também homens e mulheres das casas da região, trazendo flores e tochas para iluminar aquela noite santa. Francisco, ao chegar, encontrou a manjedoura com palha, o boi e o burro.» </a:t>
            </a:r>
            <a:endParaRPr kumimoji="0" lang="pt-PT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 pitchFamily="34" charset="0"/>
            </a:endParaRP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0B282B5B-3F0C-46C3-8FFC-0FC94E1E58C0}"/>
              </a:ext>
            </a:extLst>
          </p:cNvPr>
          <p:cNvGrpSpPr/>
          <p:nvPr/>
        </p:nvGrpSpPr>
        <p:grpSpPr>
          <a:xfrm>
            <a:off x="0" y="332656"/>
            <a:ext cx="3783531" cy="5807160"/>
            <a:chOff x="0" y="332656"/>
            <a:chExt cx="3783531" cy="5807160"/>
          </a:xfrm>
        </p:grpSpPr>
        <p:pic>
          <p:nvPicPr>
            <p:cNvPr id="3" name="Imagem 2" descr="O-Sinal-Admiravel.jpg">
              <a:extLst>
                <a:ext uri="{FF2B5EF4-FFF2-40B4-BE49-F238E27FC236}">
                  <a16:creationId xmlns:a16="http://schemas.microsoft.com/office/drawing/2014/main" id="{E83F73C2-6FF0-1EA6-0EB4-4086CE217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rcRect l="3054" t="6111" r="6292" b="5014"/>
            <a:stretch>
              <a:fillRect/>
            </a:stretch>
          </p:blipFill>
          <p:spPr>
            <a:xfrm>
              <a:off x="0" y="332656"/>
              <a:ext cx="3783531" cy="5472608"/>
            </a:xfrm>
            <a:prstGeom prst="rect">
              <a:avLst/>
            </a:prstGeom>
          </p:spPr>
        </p:pic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AF8EC676-38CF-578C-14C1-172E99822888}"/>
                </a:ext>
              </a:extLst>
            </p:cNvPr>
            <p:cNvSpPr txBox="1"/>
            <p:nvPr/>
          </p:nvSpPr>
          <p:spPr>
            <a:xfrm>
              <a:off x="899592" y="5770484"/>
              <a:ext cx="25922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 dezembro de 2019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93029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3856445" y="294004"/>
            <a:ext cx="5108044" cy="6001643"/>
          </a:xfrm>
          <a:prstGeom prst="rect">
            <a:avLst/>
          </a:prstGeom>
          <a:noFill/>
          <a:ln w="28575">
            <a:solidFill>
              <a:srgbClr val="CC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400" b="0" i="0" u="none" strike="noStrike" kern="1200" cap="none" spc="0" normalizeH="0" baseline="0" noProof="0" dirty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«À vista da representação do Natal, as pessoas lá reunidas manifestaram uma alegria indescritível, como nunca tinham sentido antes.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400" b="0" i="0" u="none" strike="noStrike" kern="1200" cap="none" spc="0" normalizeH="0" baseline="0" noProof="0" dirty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Depois o sacerdote </a:t>
            </a:r>
            <a:r>
              <a:rPr kumimoji="0" lang="pt-PT" sz="2400" b="1" i="0" u="none" strike="noStrike" kern="1200" cap="none" spc="0" normalizeH="0" baseline="0" noProof="0" dirty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celebrou </a:t>
            </a:r>
            <a:r>
              <a:rPr kumimoji="0" lang="pt-PT" sz="2400" b="0" i="0" u="none" strike="noStrike" kern="1200" cap="none" spc="0" normalizeH="0" baseline="0" noProof="0" dirty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solenemente</a:t>
            </a:r>
            <a:r>
              <a:rPr kumimoji="0" lang="pt-PT" sz="2400" b="1" i="0" u="none" strike="noStrike" kern="1200" cap="none" spc="0" normalizeH="0" baseline="0" noProof="0" dirty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 </a:t>
            </a:r>
            <a:r>
              <a:rPr kumimoji="0" lang="pt-PT" sz="2400" b="0" i="0" u="none" strike="noStrike" kern="1200" cap="none" spc="0" normalizeH="0" baseline="0" noProof="0" dirty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a </a:t>
            </a:r>
            <a:r>
              <a:rPr kumimoji="0" lang="pt-PT" sz="2400" b="1" i="0" u="none" strike="noStrike" kern="1200" cap="none" spc="0" normalizeH="0" baseline="0" noProof="0" dirty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Eucaristia </a:t>
            </a:r>
            <a:r>
              <a:rPr kumimoji="0" lang="pt-PT" sz="2400" b="0" i="0" u="none" strike="noStrike" kern="1200" cap="none" spc="0" normalizeH="0" baseline="0" noProof="0" dirty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sobre a manjedoura, </a:t>
            </a:r>
            <a:r>
              <a:rPr kumimoji="0" lang="pt-PT" sz="2400" b="1" i="0" u="none" strike="noStrike" kern="1200" cap="none" spc="0" normalizeH="0" baseline="0" noProof="0" dirty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mostrando</a:t>
            </a:r>
            <a:r>
              <a:rPr kumimoji="0" lang="pt-PT" sz="2400" b="0" i="0" u="none" strike="noStrike" kern="1200" cap="none" spc="0" normalizeH="0" baseline="0" noProof="0" dirty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 também deste modo </a:t>
            </a:r>
            <a:r>
              <a:rPr kumimoji="0" lang="pt-PT" sz="2400" b="1" i="0" u="none" strike="noStrike" kern="1200" cap="none" spc="0" normalizeH="0" baseline="0" noProof="0" dirty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a ligação que existe entre a Encarnação do Filho de Deus e a Eucaristia</a:t>
            </a:r>
            <a:r>
              <a:rPr kumimoji="0" lang="pt-PT" sz="2400" b="0" i="0" u="none" strike="noStrike" kern="1200" cap="none" spc="0" normalizeH="0" baseline="0" noProof="0" dirty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. Em </a:t>
            </a:r>
            <a:r>
              <a:rPr kumimoji="0" lang="pt-P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Gréccio</a:t>
            </a:r>
            <a:r>
              <a:rPr kumimoji="0" lang="pt-PT" sz="2400" b="0" i="0" u="none" strike="noStrike" kern="1200" cap="none" spc="0" normalizeH="0" baseline="0" noProof="0" dirty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, naquela ocasião, não havia figuras: </a:t>
            </a:r>
            <a:r>
              <a:rPr kumimoji="0" lang="pt-PT" sz="2400" b="1" i="0" u="none" strike="noStrike" kern="1200" cap="none" spc="0" normalizeH="0" baseline="0" noProof="0" dirty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o Presépio foi formado e vivido pelos que estavam presentes.</a:t>
            </a:r>
            <a:r>
              <a:rPr kumimoji="0" lang="pt-PT" sz="2400" b="0" i="0" u="none" strike="noStrike" kern="1200" cap="none" spc="0" normalizeH="0" baseline="30000" noProof="0" dirty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[3]»</a:t>
            </a:r>
            <a:endParaRPr kumimoji="0" lang="pt-P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 pitchFamily="34" charset="0"/>
            </a:endParaRP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1BC3B588-021A-5526-FAA9-664ED7D72B23}"/>
              </a:ext>
            </a:extLst>
          </p:cNvPr>
          <p:cNvGrpSpPr/>
          <p:nvPr/>
        </p:nvGrpSpPr>
        <p:grpSpPr>
          <a:xfrm>
            <a:off x="0" y="332656"/>
            <a:ext cx="3783531" cy="5841940"/>
            <a:chOff x="0" y="332656"/>
            <a:chExt cx="3783531" cy="5841940"/>
          </a:xfrm>
        </p:grpSpPr>
        <p:pic>
          <p:nvPicPr>
            <p:cNvPr id="3" name="Imagem 2" descr="O-Sinal-Admiravel.jpg">
              <a:extLst>
                <a:ext uri="{FF2B5EF4-FFF2-40B4-BE49-F238E27FC236}">
                  <a16:creationId xmlns:a16="http://schemas.microsoft.com/office/drawing/2014/main" id="{B166B9B6-9B0B-705C-B664-D1E1C1B134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rcRect l="3054" t="6111" r="6292" b="5014"/>
            <a:stretch>
              <a:fillRect/>
            </a:stretch>
          </p:blipFill>
          <p:spPr>
            <a:xfrm>
              <a:off x="0" y="332656"/>
              <a:ext cx="3783531" cy="5472608"/>
            </a:xfrm>
            <a:prstGeom prst="rect">
              <a:avLst/>
            </a:prstGeom>
          </p:spPr>
        </p:pic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9F43BD90-13A9-92B4-0D41-352E67405362}"/>
                </a:ext>
              </a:extLst>
            </p:cNvPr>
            <p:cNvSpPr txBox="1"/>
            <p:nvPr/>
          </p:nvSpPr>
          <p:spPr>
            <a:xfrm>
              <a:off x="899592" y="5805264"/>
              <a:ext cx="25922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 dezembro de 2019</a:t>
              </a:r>
            </a:p>
          </p:txBody>
        </p:sp>
      </p:grpSp>
      <p:cxnSp>
        <p:nvCxnSpPr>
          <p:cNvPr id="6" name="Conexão reta 5">
            <a:extLst>
              <a:ext uri="{FF2B5EF4-FFF2-40B4-BE49-F238E27FC236}">
                <a16:creationId xmlns:a16="http://schemas.microsoft.com/office/drawing/2014/main" id="{A7ADCFA8-C18A-B631-F614-51B0A69C5047}"/>
              </a:ext>
            </a:extLst>
          </p:cNvPr>
          <p:cNvCxnSpPr>
            <a:cxnSpLocks/>
          </p:cNvCxnSpPr>
          <p:nvPr/>
        </p:nvCxnSpPr>
        <p:spPr>
          <a:xfrm>
            <a:off x="7380312" y="2564904"/>
            <a:ext cx="1440160" cy="0"/>
          </a:xfrm>
          <a:prstGeom prst="line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xão reta 11">
            <a:extLst>
              <a:ext uri="{FF2B5EF4-FFF2-40B4-BE49-F238E27FC236}">
                <a16:creationId xmlns:a16="http://schemas.microsoft.com/office/drawing/2014/main" id="{13348A04-0373-1AC8-3012-C3EEBC488160}"/>
              </a:ext>
            </a:extLst>
          </p:cNvPr>
          <p:cNvCxnSpPr>
            <a:cxnSpLocks/>
          </p:cNvCxnSpPr>
          <p:nvPr/>
        </p:nvCxnSpPr>
        <p:spPr>
          <a:xfrm>
            <a:off x="7236296" y="2924944"/>
            <a:ext cx="1584176" cy="0"/>
          </a:xfrm>
          <a:prstGeom prst="line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xão reta 14">
            <a:extLst>
              <a:ext uri="{FF2B5EF4-FFF2-40B4-BE49-F238E27FC236}">
                <a16:creationId xmlns:a16="http://schemas.microsoft.com/office/drawing/2014/main" id="{921D0732-FBB6-18A5-D6CE-84A44A84AF0E}"/>
              </a:ext>
            </a:extLst>
          </p:cNvPr>
          <p:cNvCxnSpPr>
            <a:cxnSpLocks/>
          </p:cNvCxnSpPr>
          <p:nvPr/>
        </p:nvCxnSpPr>
        <p:spPr>
          <a:xfrm>
            <a:off x="3991533" y="3645024"/>
            <a:ext cx="1728192" cy="0"/>
          </a:xfrm>
          <a:prstGeom prst="line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xão reta 16">
            <a:extLst>
              <a:ext uri="{FF2B5EF4-FFF2-40B4-BE49-F238E27FC236}">
                <a16:creationId xmlns:a16="http://schemas.microsoft.com/office/drawing/2014/main" id="{21D32EC9-E087-3CE4-30DE-927110F85C89}"/>
              </a:ext>
            </a:extLst>
          </p:cNvPr>
          <p:cNvCxnSpPr>
            <a:cxnSpLocks/>
          </p:cNvCxnSpPr>
          <p:nvPr/>
        </p:nvCxnSpPr>
        <p:spPr>
          <a:xfrm>
            <a:off x="5076056" y="4005064"/>
            <a:ext cx="3744416" cy="0"/>
          </a:xfrm>
          <a:prstGeom prst="line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xão reta 19">
            <a:extLst>
              <a:ext uri="{FF2B5EF4-FFF2-40B4-BE49-F238E27FC236}">
                <a16:creationId xmlns:a16="http://schemas.microsoft.com/office/drawing/2014/main" id="{15B25A36-E58A-3A31-13DC-8EDE6DDDC22C}"/>
              </a:ext>
            </a:extLst>
          </p:cNvPr>
          <p:cNvCxnSpPr>
            <a:cxnSpLocks/>
          </p:cNvCxnSpPr>
          <p:nvPr/>
        </p:nvCxnSpPr>
        <p:spPr>
          <a:xfrm>
            <a:off x="3988629" y="4365104"/>
            <a:ext cx="4824536" cy="0"/>
          </a:xfrm>
          <a:prstGeom prst="line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xão reta 21">
            <a:extLst>
              <a:ext uri="{FF2B5EF4-FFF2-40B4-BE49-F238E27FC236}">
                <a16:creationId xmlns:a16="http://schemas.microsoft.com/office/drawing/2014/main" id="{7BA837C3-EECC-88A3-78C0-1E46DDE5BCC1}"/>
              </a:ext>
            </a:extLst>
          </p:cNvPr>
          <p:cNvCxnSpPr>
            <a:cxnSpLocks/>
          </p:cNvCxnSpPr>
          <p:nvPr/>
        </p:nvCxnSpPr>
        <p:spPr>
          <a:xfrm>
            <a:off x="3991533" y="4725144"/>
            <a:ext cx="4032448" cy="0"/>
          </a:xfrm>
          <a:prstGeom prst="line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xão reta 23">
            <a:extLst>
              <a:ext uri="{FF2B5EF4-FFF2-40B4-BE49-F238E27FC236}">
                <a16:creationId xmlns:a16="http://schemas.microsoft.com/office/drawing/2014/main" id="{3E4C379B-C8A0-E682-1504-5C0E8F843480}"/>
              </a:ext>
            </a:extLst>
          </p:cNvPr>
          <p:cNvCxnSpPr>
            <a:cxnSpLocks/>
          </p:cNvCxnSpPr>
          <p:nvPr/>
        </p:nvCxnSpPr>
        <p:spPr>
          <a:xfrm>
            <a:off x="6283097" y="5517232"/>
            <a:ext cx="2681392" cy="0"/>
          </a:xfrm>
          <a:prstGeom prst="line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xão reta 25">
            <a:extLst>
              <a:ext uri="{FF2B5EF4-FFF2-40B4-BE49-F238E27FC236}">
                <a16:creationId xmlns:a16="http://schemas.microsoft.com/office/drawing/2014/main" id="{5119A67E-12A6-D44B-1EB2-E3BFCD60E3DD}"/>
              </a:ext>
            </a:extLst>
          </p:cNvPr>
          <p:cNvCxnSpPr>
            <a:cxnSpLocks/>
          </p:cNvCxnSpPr>
          <p:nvPr/>
        </p:nvCxnSpPr>
        <p:spPr>
          <a:xfrm>
            <a:off x="3991533" y="5835007"/>
            <a:ext cx="1300547" cy="0"/>
          </a:xfrm>
          <a:prstGeom prst="line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xão reta 29">
            <a:extLst>
              <a:ext uri="{FF2B5EF4-FFF2-40B4-BE49-F238E27FC236}">
                <a16:creationId xmlns:a16="http://schemas.microsoft.com/office/drawing/2014/main" id="{00833C50-A687-9D4C-E9F8-BC1AEB3B9C61}"/>
              </a:ext>
            </a:extLst>
          </p:cNvPr>
          <p:cNvCxnSpPr>
            <a:cxnSpLocks/>
          </p:cNvCxnSpPr>
          <p:nvPr/>
        </p:nvCxnSpPr>
        <p:spPr>
          <a:xfrm>
            <a:off x="5935749" y="5870793"/>
            <a:ext cx="2092635" cy="0"/>
          </a:xfrm>
          <a:prstGeom prst="line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xão reta 31">
            <a:extLst>
              <a:ext uri="{FF2B5EF4-FFF2-40B4-BE49-F238E27FC236}">
                <a16:creationId xmlns:a16="http://schemas.microsoft.com/office/drawing/2014/main" id="{8552EA0C-1A9B-15C4-D2D6-D4BE4E6121DA}"/>
              </a:ext>
            </a:extLst>
          </p:cNvPr>
          <p:cNvCxnSpPr>
            <a:cxnSpLocks/>
          </p:cNvCxnSpPr>
          <p:nvPr/>
        </p:nvCxnSpPr>
        <p:spPr>
          <a:xfrm>
            <a:off x="5411077" y="6253047"/>
            <a:ext cx="1825219" cy="0"/>
          </a:xfrm>
          <a:prstGeom prst="line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7406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 descr="Distintivo 1 destaque">
            <a:extLst>
              <a:ext uri="{FF2B5EF4-FFF2-40B4-BE49-F238E27FC236}">
                <a16:creationId xmlns:a16="http://schemas.microsoft.com/office/drawing/2014/main" id="{8279AFD9-87ED-E0EE-83B5-F7424360CA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6624" y="201761"/>
            <a:ext cx="1202432" cy="1202432"/>
          </a:xfrm>
          <a:prstGeom prst="rect">
            <a:avLst/>
          </a:prstGeom>
        </p:spPr>
      </p:pic>
      <p:grpSp>
        <p:nvGrpSpPr>
          <p:cNvPr id="11" name="Agrupar 10">
            <a:extLst>
              <a:ext uri="{FF2B5EF4-FFF2-40B4-BE49-F238E27FC236}">
                <a16:creationId xmlns:a16="http://schemas.microsoft.com/office/drawing/2014/main" id="{49551962-CD63-8ADD-257D-F379B6C849C6}"/>
              </a:ext>
            </a:extLst>
          </p:cNvPr>
          <p:cNvGrpSpPr/>
          <p:nvPr/>
        </p:nvGrpSpPr>
        <p:grpSpPr>
          <a:xfrm>
            <a:off x="2304728" y="201761"/>
            <a:ext cx="5832648" cy="1490464"/>
            <a:chOff x="2304728" y="201761"/>
            <a:chExt cx="5832648" cy="1490464"/>
          </a:xfrm>
        </p:grpSpPr>
        <p:sp>
          <p:nvSpPr>
            <p:cNvPr id="4" name="Seta: Pentágono 3">
              <a:extLst>
                <a:ext uri="{FF2B5EF4-FFF2-40B4-BE49-F238E27FC236}">
                  <a16:creationId xmlns:a16="http://schemas.microsoft.com/office/drawing/2014/main" id="{51F10E16-684F-F2F8-77EF-A9FE8523D7B6}"/>
                </a:ext>
              </a:extLst>
            </p:cNvPr>
            <p:cNvSpPr/>
            <p:nvPr/>
          </p:nvSpPr>
          <p:spPr>
            <a:xfrm>
              <a:off x="2304728" y="201761"/>
              <a:ext cx="5832648" cy="1490464"/>
            </a:xfrm>
            <a:prstGeom prst="homePlate">
              <a:avLst/>
            </a:prstGeom>
            <a:noFill/>
            <a:ln w="762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97F9094D-F8EA-A433-04E0-6D3B0A283E4B}"/>
                </a:ext>
              </a:extLst>
            </p:cNvPr>
            <p:cNvSpPr txBox="1"/>
            <p:nvPr/>
          </p:nvSpPr>
          <p:spPr>
            <a:xfrm>
              <a:off x="2555776" y="421445"/>
              <a:ext cx="4572000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kumimoji="0" lang="pt-PT" sz="3200" b="1" i="0" u="none" strike="noStrike" cap="none" normalizeH="0" baseline="0" dirty="0">
                  <a:ln>
                    <a:noFill/>
                  </a:ln>
                  <a:solidFill>
                    <a:srgbClr val="373737"/>
                  </a:solidFill>
                  <a:effectLst/>
                  <a:latin typeface="Verdana" pitchFamily="34" charset="0"/>
                  <a:ea typeface="Times New Roman" pitchFamily="18" charset="0"/>
                  <a:cs typeface="Times New Roman" pitchFamily="18" charset="0"/>
                </a:rPr>
                <a:t>«ver com os olhos do corpo»</a:t>
              </a:r>
              <a:endParaRPr lang="pt-PT" sz="3200" dirty="0"/>
            </a:p>
          </p:txBody>
        </p:sp>
      </p:grpSp>
      <p:sp>
        <p:nvSpPr>
          <p:cNvPr id="10" name="CaixaDeTexto 9">
            <a:extLst>
              <a:ext uri="{FF2B5EF4-FFF2-40B4-BE49-F238E27FC236}">
                <a16:creationId xmlns:a16="http://schemas.microsoft.com/office/drawing/2014/main" id="{2406D53A-F90F-B7B7-1573-30A24A9366FD}"/>
              </a:ext>
            </a:extLst>
          </p:cNvPr>
          <p:cNvSpPr txBox="1"/>
          <p:nvPr/>
        </p:nvSpPr>
        <p:spPr>
          <a:xfrm>
            <a:off x="683568" y="1897709"/>
            <a:ext cx="8011144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PT" sz="3200" b="1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“o Natal fica incompleto se cada um de nós não puder ver com os seus próprios olhos e não puder tocar o mistério de Deus. O Natal é a anti abstração. O Natal possui a concreta objetividade de um acontecimento que se dá diante de nós e em nós.</a:t>
            </a:r>
            <a:r>
              <a:rPr lang="pt-PT" sz="3200" b="1" dirty="0">
                <a:latin typeface="Verdana" panose="020B0604030504040204" pitchFamily="34" charset="0"/>
                <a:ea typeface="Verdana" panose="020B0604030504040204" pitchFamily="34" charset="0"/>
              </a:rPr>
              <a:t>”</a:t>
            </a:r>
            <a:r>
              <a:rPr lang="pt-PT" sz="3200" b="1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pt-PT" sz="32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FD6A363-6399-2D40-A2E6-89901B5128D7}"/>
              </a:ext>
            </a:extLst>
          </p:cNvPr>
          <p:cNvSpPr txBox="1"/>
          <p:nvPr/>
        </p:nvSpPr>
        <p:spPr>
          <a:xfrm>
            <a:off x="3779912" y="6137430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/>
              <a:t>D. José Tolentino de Mendonça</a:t>
            </a:r>
          </a:p>
        </p:txBody>
      </p:sp>
    </p:spTree>
    <p:extLst>
      <p:ext uri="{BB962C8B-B14F-4D97-AF65-F5344CB8AC3E}">
        <p14:creationId xmlns:p14="http://schemas.microsoft.com/office/powerpoint/2010/main" val="4196521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483</TotalTime>
  <Words>1277</Words>
  <Application>Microsoft Office PowerPoint</Application>
  <PresentationFormat>Apresentação no Ecrã (4:3)</PresentationFormat>
  <Paragraphs>81</Paragraphs>
  <Slides>22</Slides>
  <Notes>0</Notes>
  <HiddenSlides>0</HiddenSlides>
  <MMClips>2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22</vt:i4>
      </vt:variant>
    </vt:vector>
  </HeadingPairs>
  <TitlesOfParts>
    <vt:vector size="28" baseType="lpstr">
      <vt:lpstr>Arial</vt:lpstr>
      <vt:lpstr>Calibri</vt:lpstr>
      <vt:lpstr>PT Serif</vt:lpstr>
      <vt:lpstr>Verdana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Diapositivo 1</dc:title>
  <dc:creator>Maria Teresa Costa</dc:creator>
  <cp:lastModifiedBy>Biblioteca Solum Sul</cp:lastModifiedBy>
  <cp:revision>37</cp:revision>
  <dcterms:created xsi:type="dcterms:W3CDTF">2023-09-17T17:47:28Z</dcterms:created>
  <dcterms:modified xsi:type="dcterms:W3CDTF">2023-09-23T11:45:37Z</dcterms:modified>
</cp:coreProperties>
</file>